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84" r:id="rId4"/>
    <p:sldId id="279" r:id="rId5"/>
    <p:sldId id="290" r:id="rId6"/>
    <p:sldId id="260" r:id="rId7"/>
    <p:sldId id="295" r:id="rId8"/>
    <p:sldId id="277" r:id="rId9"/>
    <p:sldId id="300" r:id="rId10"/>
    <p:sldId id="276" r:id="rId11"/>
    <p:sldId id="299" r:id="rId12"/>
    <p:sldId id="298" r:id="rId13"/>
    <p:sldId id="291" r:id="rId14"/>
    <p:sldId id="286" r:id="rId15"/>
    <p:sldId id="302" r:id="rId16"/>
    <p:sldId id="301" r:id="rId17"/>
    <p:sldId id="289" r:id="rId18"/>
    <p:sldId id="294" r:id="rId19"/>
    <p:sldId id="288" r:id="rId20"/>
    <p:sldId id="293" r:id="rId21"/>
    <p:sldId id="281" r:id="rId22"/>
    <p:sldId id="282" r:id="rId23"/>
    <p:sldId id="270" r:id="rId24"/>
    <p:sldId id="283" r:id="rId2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36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562A8B4-072F-45AE-9DD0-F4D243F0CCFE}" type="doc">
      <dgm:prSet loTypeId="urn:microsoft.com/office/officeart/2008/layout/AlternatingHexagons" loCatId="list" qsTypeId="urn:microsoft.com/office/officeart/2005/8/quickstyle/simple3" qsCatId="simple" csTypeId="urn:microsoft.com/office/officeart/2005/8/colors/colorful3" csCatId="colorful" phldr="1"/>
      <dgm:spPr/>
      <dgm:t>
        <a:bodyPr/>
        <a:lstStyle/>
        <a:p>
          <a:endParaRPr lang="id-ID"/>
        </a:p>
      </dgm:t>
    </dgm:pt>
    <dgm:pt modelId="{6521AF22-93E1-4C8F-8AE7-D3E27CFE9178}">
      <dgm:prSet phldrT="[Text]" custT="1"/>
      <dgm:spPr/>
      <dgm:t>
        <a:bodyPr/>
        <a:lstStyle/>
        <a:p>
          <a:r>
            <a:rPr lang="id-ID" sz="1800" b="0" dirty="0" smtClean="0">
              <a:solidFill>
                <a:schemeClr val="accent3">
                  <a:lumMod val="50000"/>
                </a:schemeClr>
              </a:solidFill>
              <a:latin typeface="Comic Sans MS" pitchFamily="66" charset="0"/>
            </a:rPr>
            <a:t>Teori Kontingensi LPC (Least Preferred Co-worker)</a:t>
          </a:r>
          <a:endParaRPr lang="id-ID" sz="1800" b="0" dirty="0">
            <a:solidFill>
              <a:schemeClr val="accent3">
                <a:lumMod val="50000"/>
              </a:schemeClr>
            </a:solidFill>
            <a:latin typeface="Comic Sans MS" pitchFamily="66" charset="0"/>
          </a:endParaRPr>
        </a:p>
      </dgm:t>
    </dgm:pt>
    <dgm:pt modelId="{23815054-DC48-4651-9E7F-811B6962BA5E}" type="parTrans" cxnId="{7748F35F-C07D-415D-BE27-616C75797849}">
      <dgm:prSet/>
      <dgm:spPr/>
      <dgm:t>
        <a:bodyPr/>
        <a:lstStyle/>
        <a:p>
          <a:endParaRPr lang="id-ID" sz="1800" b="0">
            <a:solidFill>
              <a:schemeClr val="accent3">
                <a:lumMod val="50000"/>
              </a:schemeClr>
            </a:solidFill>
            <a:latin typeface="Comic Sans MS" pitchFamily="66" charset="0"/>
          </a:endParaRPr>
        </a:p>
      </dgm:t>
    </dgm:pt>
    <dgm:pt modelId="{1116F628-5041-43EA-B49A-9AF3EF0F46A9}" type="sibTrans" cxnId="{7748F35F-C07D-415D-BE27-616C75797849}">
      <dgm:prSet custT="1"/>
      <dgm:spPr/>
      <dgm:t>
        <a:bodyPr/>
        <a:lstStyle/>
        <a:p>
          <a:endParaRPr lang="id-ID" sz="1800" b="0">
            <a:solidFill>
              <a:schemeClr val="accent3">
                <a:lumMod val="50000"/>
              </a:schemeClr>
            </a:solidFill>
            <a:latin typeface="Comic Sans MS" pitchFamily="66" charset="0"/>
          </a:endParaRPr>
        </a:p>
      </dgm:t>
    </dgm:pt>
    <dgm:pt modelId="{225F4290-92F1-4FA2-89E3-5B235EE77B1A}">
      <dgm:prSet phldrT="[Text]" custT="1"/>
      <dgm:spPr/>
      <dgm:t>
        <a:bodyPr/>
        <a:lstStyle/>
        <a:p>
          <a:r>
            <a:rPr lang="id-ID" sz="1800" b="0" dirty="0" smtClean="0">
              <a:solidFill>
                <a:schemeClr val="accent3">
                  <a:lumMod val="50000"/>
                </a:schemeClr>
              </a:solidFill>
              <a:latin typeface="Comic Sans MS" pitchFamily="66" charset="0"/>
            </a:rPr>
            <a:t>Teori Path-Goal</a:t>
          </a:r>
          <a:endParaRPr lang="id-ID" sz="1800" b="0" dirty="0">
            <a:solidFill>
              <a:schemeClr val="accent3">
                <a:lumMod val="50000"/>
              </a:schemeClr>
            </a:solidFill>
            <a:latin typeface="Comic Sans MS" pitchFamily="66" charset="0"/>
          </a:endParaRPr>
        </a:p>
      </dgm:t>
    </dgm:pt>
    <dgm:pt modelId="{D6EFF322-89D1-4500-9CC4-85EFBC41681F}" type="parTrans" cxnId="{6B0DEB49-F423-4239-8A01-E20BDAB52BFC}">
      <dgm:prSet/>
      <dgm:spPr/>
      <dgm:t>
        <a:bodyPr/>
        <a:lstStyle/>
        <a:p>
          <a:endParaRPr lang="id-ID" sz="1800" b="0">
            <a:solidFill>
              <a:schemeClr val="accent3">
                <a:lumMod val="50000"/>
              </a:schemeClr>
            </a:solidFill>
            <a:latin typeface="Comic Sans MS" pitchFamily="66" charset="0"/>
          </a:endParaRPr>
        </a:p>
      </dgm:t>
    </dgm:pt>
    <dgm:pt modelId="{172C2F57-C861-47B0-9BCF-5C576B8DD9A3}" type="sibTrans" cxnId="{6B0DEB49-F423-4239-8A01-E20BDAB52BFC}">
      <dgm:prSet custT="1"/>
      <dgm:spPr/>
      <dgm:t>
        <a:bodyPr/>
        <a:lstStyle/>
        <a:p>
          <a:r>
            <a:rPr lang="id-ID" sz="1700" b="0" dirty="0" smtClean="0">
              <a:solidFill>
                <a:schemeClr val="accent3">
                  <a:lumMod val="50000"/>
                </a:schemeClr>
              </a:solidFill>
              <a:latin typeface="Comic Sans MS" pitchFamily="66" charset="0"/>
            </a:rPr>
            <a:t>Teori Pengganti Kepemimpinan</a:t>
          </a:r>
          <a:endParaRPr lang="id-ID" sz="1700" b="0" dirty="0">
            <a:solidFill>
              <a:schemeClr val="accent3">
                <a:lumMod val="50000"/>
              </a:schemeClr>
            </a:solidFill>
            <a:latin typeface="Comic Sans MS" pitchFamily="66" charset="0"/>
          </a:endParaRPr>
        </a:p>
      </dgm:t>
    </dgm:pt>
    <dgm:pt modelId="{D5CD4981-F488-4878-A581-6F40C4971653}">
      <dgm:prSet phldrT="[Text]" custT="1"/>
      <dgm:spPr/>
      <dgm:t>
        <a:bodyPr/>
        <a:lstStyle/>
        <a:p>
          <a:r>
            <a:rPr lang="id-ID" sz="1800" b="0" dirty="0" smtClean="0">
              <a:solidFill>
                <a:schemeClr val="accent3">
                  <a:lumMod val="50000"/>
                </a:schemeClr>
              </a:solidFill>
              <a:latin typeface="Comic Sans MS" pitchFamily="66" charset="0"/>
            </a:rPr>
            <a:t>Teori Sumber Daya Kognitif</a:t>
          </a:r>
          <a:endParaRPr lang="id-ID" sz="1800" b="0" dirty="0">
            <a:solidFill>
              <a:schemeClr val="accent3">
                <a:lumMod val="50000"/>
              </a:schemeClr>
            </a:solidFill>
            <a:latin typeface="Comic Sans MS" pitchFamily="66" charset="0"/>
          </a:endParaRPr>
        </a:p>
      </dgm:t>
    </dgm:pt>
    <dgm:pt modelId="{AFB36879-1086-4E67-BCC6-5CA7546015C2}" type="parTrans" cxnId="{5CD0B5B1-F1C7-4BB4-B1B9-A7C8271542CA}">
      <dgm:prSet/>
      <dgm:spPr/>
      <dgm:t>
        <a:bodyPr/>
        <a:lstStyle/>
        <a:p>
          <a:endParaRPr lang="id-ID" sz="1800" b="0">
            <a:solidFill>
              <a:schemeClr val="accent3">
                <a:lumMod val="50000"/>
              </a:schemeClr>
            </a:solidFill>
            <a:latin typeface="Comic Sans MS" pitchFamily="66" charset="0"/>
          </a:endParaRPr>
        </a:p>
      </dgm:t>
    </dgm:pt>
    <dgm:pt modelId="{6127D3AE-3EF3-4DBB-986E-053A59CCFE4C}" type="sibTrans" cxnId="{5CD0B5B1-F1C7-4BB4-B1B9-A7C8271542CA}">
      <dgm:prSet custT="1"/>
      <dgm:spPr/>
      <dgm:t>
        <a:bodyPr/>
        <a:lstStyle/>
        <a:p>
          <a:r>
            <a:rPr lang="id-ID" sz="1800" b="0" dirty="0" smtClean="0">
              <a:solidFill>
                <a:schemeClr val="accent3">
                  <a:lumMod val="50000"/>
                </a:schemeClr>
              </a:solidFill>
              <a:latin typeface="Comic Sans MS" pitchFamily="66" charset="0"/>
            </a:rPr>
            <a:t>Teori Berbagai Hubungan</a:t>
          </a:r>
          <a:endParaRPr lang="id-ID" sz="1800" b="0" dirty="0">
            <a:solidFill>
              <a:schemeClr val="accent3">
                <a:lumMod val="50000"/>
              </a:schemeClr>
            </a:solidFill>
            <a:latin typeface="Comic Sans MS" pitchFamily="66" charset="0"/>
          </a:endParaRPr>
        </a:p>
      </dgm:t>
    </dgm:pt>
    <dgm:pt modelId="{3D8B3820-8AF7-4258-B29A-F3ACE8472C3B}">
      <dgm:prSet phldrT="[Text]" custT="1"/>
      <dgm:spPr/>
      <dgm:t>
        <a:bodyPr/>
        <a:lstStyle/>
        <a:p>
          <a:pPr algn="ctr"/>
          <a:r>
            <a:rPr lang="id-ID" sz="2000" b="0" dirty="0" smtClean="0">
              <a:solidFill>
                <a:schemeClr val="accent3">
                  <a:lumMod val="50000"/>
                </a:schemeClr>
              </a:solidFill>
              <a:latin typeface="Comic Sans MS" pitchFamily="66" charset="0"/>
            </a:rPr>
            <a:t>5 Teori</a:t>
          </a:r>
          <a:r>
            <a:rPr lang="en-US" sz="2000" b="0" dirty="0" smtClean="0">
              <a:solidFill>
                <a:schemeClr val="accent3">
                  <a:lumMod val="50000"/>
                </a:schemeClr>
              </a:solidFill>
              <a:latin typeface="Comic Sans MS" pitchFamily="66" charset="0"/>
            </a:rPr>
            <a:t> </a:t>
          </a:r>
          <a:r>
            <a:rPr lang="en-US" sz="2000" b="0" dirty="0" err="1" smtClean="0">
              <a:solidFill>
                <a:schemeClr val="accent3">
                  <a:lumMod val="50000"/>
                </a:schemeClr>
              </a:solidFill>
              <a:latin typeface="Comic Sans MS" pitchFamily="66" charset="0"/>
            </a:rPr>
            <a:t>Kontigensi</a:t>
          </a:r>
          <a:r>
            <a:rPr lang="id-ID" sz="2000" b="0" dirty="0" smtClean="0">
              <a:solidFill>
                <a:schemeClr val="accent3">
                  <a:lumMod val="50000"/>
                </a:schemeClr>
              </a:solidFill>
              <a:latin typeface="Comic Sans MS" pitchFamily="66" charset="0"/>
            </a:rPr>
            <a:t> yang Memberikan Pola Perilaku </a:t>
          </a:r>
          <a:r>
            <a:rPr lang="en-US" sz="2000" b="0" dirty="0" err="1" smtClean="0">
              <a:solidFill>
                <a:schemeClr val="accent3">
                  <a:lumMod val="50000"/>
                </a:schemeClr>
              </a:solidFill>
              <a:latin typeface="Comic Sans MS" pitchFamily="66" charset="0"/>
            </a:rPr>
            <a:t>Kepemimpinan</a:t>
          </a:r>
          <a:r>
            <a:rPr lang="id-ID" sz="2000" b="0" dirty="0" smtClean="0">
              <a:solidFill>
                <a:schemeClr val="accent3">
                  <a:lumMod val="50000"/>
                </a:schemeClr>
              </a:solidFill>
              <a:latin typeface="Comic Sans MS" pitchFamily="66" charset="0"/>
            </a:rPr>
            <a:t> yang Berbeda bagi Situasi yang Berbeda</a:t>
          </a:r>
          <a:endParaRPr lang="id-ID" sz="2000" b="0" dirty="0">
            <a:solidFill>
              <a:schemeClr val="accent3">
                <a:lumMod val="50000"/>
              </a:schemeClr>
            </a:solidFill>
            <a:latin typeface="Comic Sans MS" pitchFamily="66" charset="0"/>
          </a:endParaRPr>
        </a:p>
      </dgm:t>
    </dgm:pt>
    <dgm:pt modelId="{6AACB7CE-53F1-4958-931D-E966281D56A2}" type="parTrans" cxnId="{2497762E-07E3-4690-B34C-BFB7CED890BD}">
      <dgm:prSet/>
      <dgm:spPr/>
      <dgm:t>
        <a:bodyPr/>
        <a:lstStyle/>
        <a:p>
          <a:endParaRPr lang="id-ID" sz="1800" b="0">
            <a:solidFill>
              <a:schemeClr val="accent3">
                <a:lumMod val="50000"/>
              </a:schemeClr>
            </a:solidFill>
            <a:latin typeface="Comic Sans MS" pitchFamily="66" charset="0"/>
          </a:endParaRPr>
        </a:p>
      </dgm:t>
    </dgm:pt>
    <dgm:pt modelId="{A3A09A94-58C9-4640-B382-32AEBB14DBA7}" type="sibTrans" cxnId="{2497762E-07E3-4690-B34C-BFB7CED890BD}">
      <dgm:prSet/>
      <dgm:spPr/>
      <dgm:t>
        <a:bodyPr/>
        <a:lstStyle/>
        <a:p>
          <a:endParaRPr lang="id-ID" sz="1800" b="0">
            <a:solidFill>
              <a:schemeClr val="accent3">
                <a:lumMod val="50000"/>
              </a:schemeClr>
            </a:solidFill>
            <a:latin typeface="Comic Sans MS" pitchFamily="66" charset="0"/>
          </a:endParaRPr>
        </a:p>
      </dgm:t>
    </dgm:pt>
    <dgm:pt modelId="{C1FF68F3-8887-4F1B-A0EC-E01740E905ED}" type="pres">
      <dgm:prSet presAssocID="{C562A8B4-072F-45AE-9DD0-F4D243F0CCFE}" presName="Name0" presStyleCnt="0">
        <dgm:presLayoutVars>
          <dgm:chMax/>
          <dgm:chPref/>
          <dgm:dir/>
          <dgm:animLvl val="lvl"/>
        </dgm:presLayoutVars>
      </dgm:prSet>
      <dgm:spPr/>
      <dgm:t>
        <a:bodyPr/>
        <a:lstStyle/>
        <a:p>
          <a:endParaRPr lang="id-ID"/>
        </a:p>
      </dgm:t>
    </dgm:pt>
    <dgm:pt modelId="{57E35331-F36F-4E73-905D-94A26A118643}" type="pres">
      <dgm:prSet presAssocID="{6521AF22-93E1-4C8F-8AE7-D3E27CFE9178}" presName="composite" presStyleCnt="0"/>
      <dgm:spPr/>
    </dgm:pt>
    <dgm:pt modelId="{34593EFB-85BC-4639-93DB-F7A165B059BE}" type="pres">
      <dgm:prSet presAssocID="{6521AF22-93E1-4C8F-8AE7-D3E27CFE9178}" presName="Parent1" presStyleLbl="node1" presStyleIdx="0" presStyleCnt="6">
        <dgm:presLayoutVars>
          <dgm:chMax val="1"/>
          <dgm:chPref val="1"/>
          <dgm:bulletEnabled val="1"/>
        </dgm:presLayoutVars>
      </dgm:prSet>
      <dgm:spPr/>
      <dgm:t>
        <a:bodyPr/>
        <a:lstStyle/>
        <a:p>
          <a:endParaRPr lang="id-ID"/>
        </a:p>
      </dgm:t>
    </dgm:pt>
    <dgm:pt modelId="{CC9B5E51-D55E-49B5-9C68-A5539075900A}" type="pres">
      <dgm:prSet presAssocID="{6521AF22-93E1-4C8F-8AE7-D3E27CFE9178}" presName="Childtext1" presStyleLbl="revTx" presStyleIdx="0" presStyleCnt="3" custScaleY="147267" custLinFactNeighborX="5539" custLinFactNeighborY="6016">
        <dgm:presLayoutVars>
          <dgm:chMax val="0"/>
          <dgm:chPref val="0"/>
          <dgm:bulletEnabled val="1"/>
        </dgm:presLayoutVars>
      </dgm:prSet>
      <dgm:spPr/>
      <dgm:t>
        <a:bodyPr/>
        <a:lstStyle/>
        <a:p>
          <a:endParaRPr lang="id-ID"/>
        </a:p>
      </dgm:t>
    </dgm:pt>
    <dgm:pt modelId="{2D739FFD-C0EF-46E3-B41D-3E7F51200E81}" type="pres">
      <dgm:prSet presAssocID="{6521AF22-93E1-4C8F-8AE7-D3E27CFE9178}" presName="BalanceSpacing" presStyleCnt="0"/>
      <dgm:spPr/>
    </dgm:pt>
    <dgm:pt modelId="{9865F451-68FC-4902-87C1-5488ADEA5DF0}" type="pres">
      <dgm:prSet presAssocID="{6521AF22-93E1-4C8F-8AE7-D3E27CFE9178}" presName="BalanceSpacing1" presStyleCnt="0"/>
      <dgm:spPr/>
    </dgm:pt>
    <dgm:pt modelId="{7714027D-8190-4D15-8BBB-2E5B30C9F917}" type="pres">
      <dgm:prSet presAssocID="{1116F628-5041-43EA-B49A-9AF3EF0F46A9}" presName="Accent1Text" presStyleLbl="node1" presStyleIdx="1" presStyleCnt="6"/>
      <dgm:spPr/>
      <dgm:t>
        <a:bodyPr/>
        <a:lstStyle/>
        <a:p>
          <a:endParaRPr lang="id-ID"/>
        </a:p>
      </dgm:t>
    </dgm:pt>
    <dgm:pt modelId="{6081D6A1-E54D-47A7-AA85-B7CBAAD72D60}" type="pres">
      <dgm:prSet presAssocID="{1116F628-5041-43EA-B49A-9AF3EF0F46A9}" presName="spaceBetweenRectangles" presStyleCnt="0"/>
      <dgm:spPr/>
    </dgm:pt>
    <dgm:pt modelId="{ECCBAE96-46ED-4F9B-9B64-E587124E66D1}" type="pres">
      <dgm:prSet presAssocID="{225F4290-92F1-4FA2-89E3-5B235EE77B1A}" presName="composite" presStyleCnt="0"/>
      <dgm:spPr/>
    </dgm:pt>
    <dgm:pt modelId="{445604D0-C238-4B12-BD63-CAD2CEDD7E7C}" type="pres">
      <dgm:prSet presAssocID="{225F4290-92F1-4FA2-89E3-5B235EE77B1A}" presName="Parent1" presStyleLbl="node1" presStyleIdx="2" presStyleCnt="6">
        <dgm:presLayoutVars>
          <dgm:chMax val="1"/>
          <dgm:chPref val="1"/>
          <dgm:bulletEnabled val="1"/>
        </dgm:presLayoutVars>
      </dgm:prSet>
      <dgm:spPr/>
      <dgm:t>
        <a:bodyPr/>
        <a:lstStyle/>
        <a:p>
          <a:endParaRPr lang="id-ID"/>
        </a:p>
      </dgm:t>
    </dgm:pt>
    <dgm:pt modelId="{5EF4E74B-08E9-4A3E-A949-402877E6B517}" type="pres">
      <dgm:prSet presAssocID="{225F4290-92F1-4FA2-89E3-5B235EE77B1A}" presName="Childtext1" presStyleLbl="revTx" presStyleIdx="1" presStyleCnt="3">
        <dgm:presLayoutVars>
          <dgm:chMax val="0"/>
          <dgm:chPref val="0"/>
          <dgm:bulletEnabled val="1"/>
        </dgm:presLayoutVars>
      </dgm:prSet>
      <dgm:spPr/>
      <dgm:t>
        <a:bodyPr/>
        <a:lstStyle/>
        <a:p>
          <a:endParaRPr lang="id-ID"/>
        </a:p>
      </dgm:t>
    </dgm:pt>
    <dgm:pt modelId="{B03EDC62-38F9-4B59-A80D-47536422AE49}" type="pres">
      <dgm:prSet presAssocID="{225F4290-92F1-4FA2-89E3-5B235EE77B1A}" presName="BalanceSpacing" presStyleCnt="0"/>
      <dgm:spPr/>
    </dgm:pt>
    <dgm:pt modelId="{96B35BB3-1E39-4C7F-85E9-11FB1BE7F3DB}" type="pres">
      <dgm:prSet presAssocID="{225F4290-92F1-4FA2-89E3-5B235EE77B1A}" presName="BalanceSpacing1" presStyleCnt="0"/>
      <dgm:spPr/>
    </dgm:pt>
    <dgm:pt modelId="{94195786-AEF7-47F0-A6CA-E04230D41F09}" type="pres">
      <dgm:prSet presAssocID="{172C2F57-C861-47B0-9BCF-5C576B8DD9A3}" presName="Accent1Text" presStyleLbl="node1" presStyleIdx="3" presStyleCnt="6"/>
      <dgm:spPr/>
      <dgm:t>
        <a:bodyPr/>
        <a:lstStyle/>
        <a:p>
          <a:endParaRPr lang="id-ID"/>
        </a:p>
      </dgm:t>
    </dgm:pt>
    <dgm:pt modelId="{4B0AB787-94E0-41AD-AA77-A5F82F0A054B}" type="pres">
      <dgm:prSet presAssocID="{172C2F57-C861-47B0-9BCF-5C576B8DD9A3}" presName="spaceBetweenRectangles" presStyleCnt="0"/>
      <dgm:spPr/>
    </dgm:pt>
    <dgm:pt modelId="{F26F8BBD-96B0-4310-89C8-E74E31FA0958}" type="pres">
      <dgm:prSet presAssocID="{D5CD4981-F488-4878-A581-6F40C4971653}" presName="composite" presStyleCnt="0"/>
      <dgm:spPr/>
    </dgm:pt>
    <dgm:pt modelId="{3D8D253F-0354-4694-98B8-982B0D9CD967}" type="pres">
      <dgm:prSet presAssocID="{D5CD4981-F488-4878-A581-6F40C4971653}" presName="Parent1" presStyleLbl="node1" presStyleIdx="4" presStyleCnt="6">
        <dgm:presLayoutVars>
          <dgm:chMax val="1"/>
          <dgm:chPref val="1"/>
          <dgm:bulletEnabled val="1"/>
        </dgm:presLayoutVars>
      </dgm:prSet>
      <dgm:spPr/>
      <dgm:t>
        <a:bodyPr/>
        <a:lstStyle/>
        <a:p>
          <a:endParaRPr lang="id-ID"/>
        </a:p>
      </dgm:t>
    </dgm:pt>
    <dgm:pt modelId="{685F422B-156A-45A1-9D8F-FB6F3760FA02}" type="pres">
      <dgm:prSet presAssocID="{D5CD4981-F488-4878-A581-6F40C4971653}" presName="Childtext1" presStyleLbl="revTx" presStyleIdx="2" presStyleCnt="3" custScaleY="129628" custLinFactNeighborX="4505" custLinFactNeighborY="0">
        <dgm:presLayoutVars>
          <dgm:chMax val="0"/>
          <dgm:chPref val="0"/>
          <dgm:bulletEnabled val="1"/>
        </dgm:presLayoutVars>
      </dgm:prSet>
      <dgm:spPr/>
      <dgm:t>
        <a:bodyPr/>
        <a:lstStyle/>
        <a:p>
          <a:endParaRPr lang="id-ID"/>
        </a:p>
      </dgm:t>
    </dgm:pt>
    <dgm:pt modelId="{547271FB-D053-4A45-8AE4-DC1A357E71A4}" type="pres">
      <dgm:prSet presAssocID="{D5CD4981-F488-4878-A581-6F40C4971653}" presName="BalanceSpacing" presStyleCnt="0"/>
      <dgm:spPr/>
    </dgm:pt>
    <dgm:pt modelId="{9638EF98-B39B-46A0-974F-662CB7129610}" type="pres">
      <dgm:prSet presAssocID="{D5CD4981-F488-4878-A581-6F40C4971653}" presName="BalanceSpacing1" presStyleCnt="0"/>
      <dgm:spPr/>
    </dgm:pt>
    <dgm:pt modelId="{F862DDC7-2AA3-44E2-B45C-BE528DEBE0E1}" type="pres">
      <dgm:prSet presAssocID="{6127D3AE-3EF3-4DBB-986E-053A59CCFE4C}" presName="Accent1Text" presStyleLbl="node1" presStyleIdx="5" presStyleCnt="6"/>
      <dgm:spPr/>
      <dgm:t>
        <a:bodyPr/>
        <a:lstStyle/>
        <a:p>
          <a:endParaRPr lang="id-ID"/>
        </a:p>
      </dgm:t>
    </dgm:pt>
  </dgm:ptLst>
  <dgm:cxnLst>
    <dgm:cxn modelId="{29E2569C-FFC4-4308-8ACB-52320730E618}" type="presOf" srcId="{C562A8B4-072F-45AE-9DD0-F4D243F0CCFE}" destId="{C1FF68F3-8887-4F1B-A0EC-E01740E905ED}" srcOrd="0" destOrd="0" presId="urn:microsoft.com/office/officeart/2008/layout/AlternatingHexagons"/>
    <dgm:cxn modelId="{6B0DEB49-F423-4239-8A01-E20BDAB52BFC}" srcId="{C562A8B4-072F-45AE-9DD0-F4D243F0CCFE}" destId="{225F4290-92F1-4FA2-89E3-5B235EE77B1A}" srcOrd="1" destOrd="0" parTransId="{D6EFF322-89D1-4500-9CC4-85EFBC41681F}" sibTransId="{172C2F57-C861-47B0-9BCF-5C576B8DD9A3}"/>
    <dgm:cxn modelId="{549329AE-3E7D-4086-B4F9-61ACCD4EE1B7}" type="presOf" srcId="{225F4290-92F1-4FA2-89E3-5B235EE77B1A}" destId="{445604D0-C238-4B12-BD63-CAD2CEDD7E7C}" srcOrd="0" destOrd="0" presId="urn:microsoft.com/office/officeart/2008/layout/AlternatingHexagons"/>
    <dgm:cxn modelId="{EBBD61AF-2BA7-42C6-9CD7-F196E7069973}" type="presOf" srcId="{6521AF22-93E1-4C8F-8AE7-D3E27CFE9178}" destId="{34593EFB-85BC-4639-93DB-F7A165B059BE}" srcOrd="0" destOrd="0" presId="urn:microsoft.com/office/officeart/2008/layout/AlternatingHexagons"/>
    <dgm:cxn modelId="{7748F35F-C07D-415D-BE27-616C75797849}" srcId="{C562A8B4-072F-45AE-9DD0-F4D243F0CCFE}" destId="{6521AF22-93E1-4C8F-8AE7-D3E27CFE9178}" srcOrd="0" destOrd="0" parTransId="{23815054-DC48-4651-9E7F-811B6962BA5E}" sibTransId="{1116F628-5041-43EA-B49A-9AF3EF0F46A9}"/>
    <dgm:cxn modelId="{CEBA0782-C13B-4BEE-A18C-08F719154BE5}" type="presOf" srcId="{D5CD4981-F488-4878-A581-6F40C4971653}" destId="{3D8D253F-0354-4694-98B8-982B0D9CD967}" srcOrd="0" destOrd="0" presId="urn:microsoft.com/office/officeart/2008/layout/AlternatingHexagons"/>
    <dgm:cxn modelId="{F7B5DF33-6F93-4629-A4CE-E5229D1690C0}" type="presOf" srcId="{172C2F57-C861-47B0-9BCF-5C576B8DD9A3}" destId="{94195786-AEF7-47F0-A6CA-E04230D41F09}" srcOrd="0" destOrd="0" presId="urn:microsoft.com/office/officeart/2008/layout/AlternatingHexagons"/>
    <dgm:cxn modelId="{2497762E-07E3-4690-B34C-BFB7CED890BD}" srcId="{D5CD4981-F488-4878-A581-6F40C4971653}" destId="{3D8B3820-8AF7-4258-B29A-F3ACE8472C3B}" srcOrd="0" destOrd="0" parTransId="{6AACB7CE-53F1-4958-931D-E966281D56A2}" sibTransId="{A3A09A94-58C9-4640-B382-32AEBB14DBA7}"/>
    <dgm:cxn modelId="{5CD0B5B1-F1C7-4BB4-B1B9-A7C8271542CA}" srcId="{C562A8B4-072F-45AE-9DD0-F4D243F0CCFE}" destId="{D5CD4981-F488-4878-A581-6F40C4971653}" srcOrd="2" destOrd="0" parTransId="{AFB36879-1086-4E67-BCC6-5CA7546015C2}" sibTransId="{6127D3AE-3EF3-4DBB-986E-053A59CCFE4C}"/>
    <dgm:cxn modelId="{72B4AD13-DC05-4B5E-A9DD-CF639507C946}" type="presOf" srcId="{3D8B3820-8AF7-4258-B29A-F3ACE8472C3B}" destId="{685F422B-156A-45A1-9D8F-FB6F3760FA02}" srcOrd="0" destOrd="0" presId="urn:microsoft.com/office/officeart/2008/layout/AlternatingHexagons"/>
    <dgm:cxn modelId="{BF8C8ED9-8AAD-41BC-9B14-F24151C7BB80}" type="presOf" srcId="{1116F628-5041-43EA-B49A-9AF3EF0F46A9}" destId="{7714027D-8190-4D15-8BBB-2E5B30C9F917}" srcOrd="0" destOrd="0" presId="urn:microsoft.com/office/officeart/2008/layout/AlternatingHexagons"/>
    <dgm:cxn modelId="{1859A11B-F1BA-4B3A-82BB-EAEF3CEC7C9B}" type="presOf" srcId="{6127D3AE-3EF3-4DBB-986E-053A59CCFE4C}" destId="{F862DDC7-2AA3-44E2-B45C-BE528DEBE0E1}" srcOrd="0" destOrd="0" presId="urn:microsoft.com/office/officeart/2008/layout/AlternatingHexagons"/>
    <dgm:cxn modelId="{891771BC-1AFB-44FE-B4AD-654777B729F5}" type="presParOf" srcId="{C1FF68F3-8887-4F1B-A0EC-E01740E905ED}" destId="{57E35331-F36F-4E73-905D-94A26A118643}" srcOrd="0" destOrd="0" presId="urn:microsoft.com/office/officeart/2008/layout/AlternatingHexagons"/>
    <dgm:cxn modelId="{CC252833-79A2-4343-9E29-E44413BA5FCC}" type="presParOf" srcId="{57E35331-F36F-4E73-905D-94A26A118643}" destId="{34593EFB-85BC-4639-93DB-F7A165B059BE}" srcOrd="0" destOrd="0" presId="urn:microsoft.com/office/officeart/2008/layout/AlternatingHexagons"/>
    <dgm:cxn modelId="{AEBD26A5-7897-4B9E-A6A1-B9905B25B0DF}" type="presParOf" srcId="{57E35331-F36F-4E73-905D-94A26A118643}" destId="{CC9B5E51-D55E-49B5-9C68-A5539075900A}" srcOrd="1" destOrd="0" presId="urn:microsoft.com/office/officeart/2008/layout/AlternatingHexagons"/>
    <dgm:cxn modelId="{5CF2D49B-8C53-4B95-802D-AA0194FA93B6}" type="presParOf" srcId="{57E35331-F36F-4E73-905D-94A26A118643}" destId="{2D739FFD-C0EF-46E3-B41D-3E7F51200E81}" srcOrd="2" destOrd="0" presId="urn:microsoft.com/office/officeart/2008/layout/AlternatingHexagons"/>
    <dgm:cxn modelId="{E3AFFCCF-B117-4C7F-A8D8-9FBCD849F54E}" type="presParOf" srcId="{57E35331-F36F-4E73-905D-94A26A118643}" destId="{9865F451-68FC-4902-87C1-5488ADEA5DF0}" srcOrd="3" destOrd="0" presId="urn:microsoft.com/office/officeart/2008/layout/AlternatingHexagons"/>
    <dgm:cxn modelId="{D3C1F408-832A-44F7-9EB8-E945ECEF476E}" type="presParOf" srcId="{57E35331-F36F-4E73-905D-94A26A118643}" destId="{7714027D-8190-4D15-8BBB-2E5B30C9F917}" srcOrd="4" destOrd="0" presId="urn:microsoft.com/office/officeart/2008/layout/AlternatingHexagons"/>
    <dgm:cxn modelId="{BC06BCD0-38EE-4C3F-AC90-573FD70AED8D}" type="presParOf" srcId="{C1FF68F3-8887-4F1B-A0EC-E01740E905ED}" destId="{6081D6A1-E54D-47A7-AA85-B7CBAAD72D60}" srcOrd="1" destOrd="0" presId="urn:microsoft.com/office/officeart/2008/layout/AlternatingHexagons"/>
    <dgm:cxn modelId="{873F4346-990C-4EC1-9961-10380A55AA16}" type="presParOf" srcId="{C1FF68F3-8887-4F1B-A0EC-E01740E905ED}" destId="{ECCBAE96-46ED-4F9B-9B64-E587124E66D1}" srcOrd="2" destOrd="0" presId="urn:microsoft.com/office/officeart/2008/layout/AlternatingHexagons"/>
    <dgm:cxn modelId="{D2ED364C-0915-4ACD-A549-2C8A20CEE017}" type="presParOf" srcId="{ECCBAE96-46ED-4F9B-9B64-E587124E66D1}" destId="{445604D0-C238-4B12-BD63-CAD2CEDD7E7C}" srcOrd="0" destOrd="0" presId="urn:microsoft.com/office/officeart/2008/layout/AlternatingHexagons"/>
    <dgm:cxn modelId="{1AC9B9E7-CF39-4E93-B49D-FDF138C59B61}" type="presParOf" srcId="{ECCBAE96-46ED-4F9B-9B64-E587124E66D1}" destId="{5EF4E74B-08E9-4A3E-A949-402877E6B517}" srcOrd="1" destOrd="0" presId="urn:microsoft.com/office/officeart/2008/layout/AlternatingHexagons"/>
    <dgm:cxn modelId="{055264ED-AFFD-4AE2-B91E-BC9D5E1C21D6}" type="presParOf" srcId="{ECCBAE96-46ED-4F9B-9B64-E587124E66D1}" destId="{B03EDC62-38F9-4B59-A80D-47536422AE49}" srcOrd="2" destOrd="0" presId="urn:microsoft.com/office/officeart/2008/layout/AlternatingHexagons"/>
    <dgm:cxn modelId="{FE9C86D3-8277-437F-A72D-9CDEF4119E33}" type="presParOf" srcId="{ECCBAE96-46ED-4F9B-9B64-E587124E66D1}" destId="{96B35BB3-1E39-4C7F-85E9-11FB1BE7F3DB}" srcOrd="3" destOrd="0" presId="urn:microsoft.com/office/officeart/2008/layout/AlternatingHexagons"/>
    <dgm:cxn modelId="{B447E3AB-9949-4411-BC92-022DBAEB5568}" type="presParOf" srcId="{ECCBAE96-46ED-4F9B-9B64-E587124E66D1}" destId="{94195786-AEF7-47F0-A6CA-E04230D41F09}" srcOrd="4" destOrd="0" presId="urn:microsoft.com/office/officeart/2008/layout/AlternatingHexagons"/>
    <dgm:cxn modelId="{8DA434C8-19B1-4FA3-8B2E-044D7E4B4A58}" type="presParOf" srcId="{C1FF68F3-8887-4F1B-A0EC-E01740E905ED}" destId="{4B0AB787-94E0-41AD-AA77-A5F82F0A054B}" srcOrd="3" destOrd="0" presId="urn:microsoft.com/office/officeart/2008/layout/AlternatingHexagons"/>
    <dgm:cxn modelId="{2D16D737-496C-49D2-A739-74BFED28071B}" type="presParOf" srcId="{C1FF68F3-8887-4F1B-A0EC-E01740E905ED}" destId="{F26F8BBD-96B0-4310-89C8-E74E31FA0958}" srcOrd="4" destOrd="0" presId="urn:microsoft.com/office/officeart/2008/layout/AlternatingHexagons"/>
    <dgm:cxn modelId="{64866063-0B98-411C-94C4-F1BBB68A2D9F}" type="presParOf" srcId="{F26F8BBD-96B0-4310-89C8-E74E31FA0958}" destId="{3D8D253F-0354-4694-98B8-982B0D9CD967}" srcOrd="0" destOrd="0" presId="urn:microsoft.com/office/officeart/2008/layout/AlternatingHexagons"/>
    <dgm:cxn modelId="{A93D1EC1-37A3-4FBA-8D31-E5766354FAC9}" type="presParOf" srcId="{F26F8BBD-96B0-4310-89C8-E74E31FA0958}" destId="{685F422B-156A-45A1-9D8F-FB6F3760FA02}" srcOrd="1" destOrd="0" presId="urn:microsoft.com/office/officeart/2008/layout/AlternatingHexagons"/>
    <dgm:cxn modelId="{B1F6268A-3872-4C3B-8686-829E1A05F9C7}" type="presParOf" srcId="{F26F8BBD-96B0-4310-89C8-E74E31FA0958}" destId="{547271FB-D053-4A45-8AE4-DC1A357E71A4}" srcOrd="2" destOrd="0" presId="urn:microsoft.com/office/officeart/2008/layout/AlternatingHexagons"/>
    <dgm:cxn modelId="{7DDB2EEA-15DE-45EF-93E5-B9819FE8B5B6}" type="presParOf" srcId="{F26F8BBD-96B0-4310-89C8-E74E31FA0958}" destId="{9638EF98-B39B-46A0-974F-662CB7129610}" srcOrd="3" destOrd="0" presId="urn:microsoft.com/office/officeart/2008/layout/AlternatingHexagons"/>
    <dgm:cxn modelId="{36AC0342-10FE-4014-B9A0-BD9D17653253}" type="presParOf" srcId="{F26F8BBD-96B0-4310-89C8-E74E31FA0958}" destId="{F862DDC7-2AA3-44E2-B45C-BE528DEBE0E1}"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AD445D-B520-4054-9A19-8D435683394F}" type="doc">
      <dgm:prSet loTypeId="urn:microsoft.com/office/officeart/2005/8/layout/radial4" loCatId="relationship" qsTypeId="urn:microsoft.com/office/officeart/2005/8/quickstyle/simple3" qsCatId="simple" csTypeId="urn:microsoft.com/office/officeart/2005/8/colors/colorful2" csCatId="colorful" phldr="1"/>
      <dgm:spPr/>
      <dgm:t>
        <a:bodyPr/>
        <a:lstStyle/>
        <a:p>
          <a:endParaRPr lang="id-ID"/>
        </a:p>
      </dgm:t>
    </dgm:pt>
    <dgm:pt modelId="{16E5120B-80CD-4F5C-9286-AFC9247AE47B}">
      <dgm:prSet phldrT="[Text]" custT="1"/>
      <dgm:spPr/>
      <dgm:t>
        <a:bodyPr/>
        <a:lstStyle/>
        <a:p>
          <a:r>
            <a:rPr lang="id-ID" sz="1800" b="1" dirty="0" smtClean="0">
              <a:solidFill>
                <a:schemeClr val="accent5">
                  <a:lumMod val="50000"/>
                </a:schemeClr>
              </a:solidFill>
              <a:latin typeface="+mn-lt"/>
            </a:rPr>
            <a:t>Teori </a:t>
          </a:r>
          <a:r>
            <a:rPr lang="en-US" sz="1800" b="1" dirty="0" err="1" smtClean="0">
              <a:solidFill>
                <a:schemeClr val="accent5">
                  <a:lumMod val="50000"/>
                </a:schemeClr>
              </a:solidFill>
              <a:latin typeface="+mn-lt"/>
            </a:rPr>
            <a:t>Kont</a:t>
          </a:r>
          <a:r>
            <a:rPr lang="id-ID" sz="1800" b="1" dirty="0" smtClean="0">
              <a:solidFill>
                <a:schemeClr val="accent5">
                  <a:lumMod val="50000"/>
                </a:schemeClr>
              </a:solidFill>
              <a:latin typeface="+mn-lt"/>
            </a:rPr>
            <a:t>i</a:t>
          </a:r>
          <a:r>
            <a:rPr lang="en-US" sz="1800" b="1" dirty="0" err="1" smtClean="0">
              <a:solidFill>
                <a:schemeClr val="accent5">
                  <a:lumMod val="50000"/>
                </a:schemeClr>
              </a:solidFill>
              <a:latin typeface="+mn-lt"/>
            </a:rPr>
            <a:t>ngens</a:t>
          </a:r>
          <a:r>
            <a:rPr lang="id-ID" sz="1800" b="1" dirty="0" smtClean="0">
              <a:solidFill>
                <a:schemeClr val="accent5">
                  <a:lumMod val="50000"/>
                </a:schemeClr>
              </a:solidFill>
              <a:latin typeface="+mn-lt"/>
            </a:rPr>
            <a:t>i </a:t>
          </a:r>
          <a:r>
            <a:rPr lang="en-US" sz="1800" b="1" dirty="0" smtClean="0">
              <a:solidFill>
                <a:schemeClr val="accent5">
                  <a:lumMod val="50000"/>
                </a:schemeClr>
              </a:solidFill>
              <a:latin typeface="+mn-lt"/>
            </a:rPr>
            <a:t>L</a:t>
          </a:r>
          <a:r>
            <a:rPr lang="id-ID" sz="1800" b="1" dirty="0" smtClean="0">
              <a:solidFill>
                <a:schemeClr val="accent5">
                  <a:lumMod val="50000"/>
                </a:schemeClr>
              </a:solidFill>
              <a:latin typeface="+mn-lt"/>
            </a:rPr>
            <a:t>PC (Fiedler’s, 1964 &amp; 1967)</a:t>
          </a:r>
          <a:endParaRPr lang="id-ID" sz="1800" dirty="0">
            <a:solidFill>
              <a:schemeClr val="accent5">
                <a:lumMod val="50000"/>
              </a:schemeClr>
            </a:solidFill>
            <a:latin typeface="+mn-lt"/>
          </a:endParaRPr>
        </a:p>
      </dgm:t>
    </dgm:pt>
    <dgm:pt modelId="{351BCE2B-51B2-45DE-A62D-1440318414F4}" type="parTrans" cxnId="{8282A723-CB2A-4B6E-8794-320F17B91D6A}">
      <dgm:prSet/>
      <dgm:spPr/>
      <dgm:t>
        <a:bodyPr/>
        <a:lstStyle/>
        <a:p>
          <a:endParaRPr lang="id-ID" sz="1800">
            <a:latin typeface="+mn-lt"/>
          </a:endParaRPr>
        </a:p>
      </dgm:t>
    </dgm:pt>
    <dgm:pt modelId="{8D5090F4-8714-4FF7-B3F9-C7A9D9A57A9B}" type="sibTrans" cxnId="{8282A723-CB2A-4B6E-8794-320F17B91D6A}">
      <dgm:prSet/>
      <dgm:spPr/>
      <dgm:t>
        <a:bodyPr/>
        <a:lstStyle/>
        <a:p>
          <a:endParaRPr lang="id-ID" sz="1800">
            <a:latin typeface="+mn-lt"/>
          </a:endParaRPr>
        </a:p>
      </dgm:t>
    </dgm:pt>
    <dgm:pt modelId="{B9FF43EE-401F-4B49-BD48-D58085841C8C}">
      <dgm:prSet phldrT="[Text]" custT="1"/>
      <dgm:spPr/>
      <dgm:t>
        <a:bodyPr/>
        <a:lstStyle/>
        <a:p>
          <a:pPr algn="l"/>
          <a:r>
            <a:rPr lang="en-US" sz="1800" b="1" dirty="0" err="1" smtClean="0">
              <a:solidFill>
                <a:schemeClr val="accent3">
                  <a:lumMod val="50000"/>
                </a:schemeClr>
              </a:solidFill>
              <a:latin typeface="+mn-lt"/>
            </a:rPr>
            <a:t>Nilai</a:t>
          </a:r>
          <a:r>
            <a:rPr lang="en-US" sz="1800" b="1" dirty="0" smtClean="0">
              <a:solidFill>
                <a:schemeClr val="accent3">
                  <a:lumMod val="50000"/>
                </a:schemeClr>
              </a:solidFill>
              <a:latin typeface="+mn-lt"/>
            </a:rPr>
            <a:t> LPC </a:t>
          </a:r>
          <a:r>
            <a:rPr lang="en-US" sz="1800" b="1" dirty="0" err="1" smtClean="0">
              <a:solidFill>
                <a:schemeClr val="accent3">
                  <a:lumMod val="50000"/>
                </a:schemeClr>
              </a:solidFill>
              <a:latin typeface="+mn-lt"/>
            </a:rPr>
            <a:t>Pemimpin</a:t>
          </a:r>
          <a:r>
            <a:rPr lang="id-ID" sz="1800" b="1" dirty="0" smtClean="0">
              <a:solidFill>
                <a:schemeClr val="accent3">
                  <a:lumMod val="50000"/>
                </a:schemeClr>
              </a:solidFill>
              <a:latin typeface="+mn-lt"/>
            </a:rPr>
            <a:t> </a:t>
          </a:r>
          <a:r>
            <a:rPr lang="id-ID" sz="1800" b="1" dirty="0" smtClean="0">
              <a:solidFill>
                <a:schemeClr val="accent3">
                  <a:lumMod val="50000"/>
                </a:schemeClr>
              </a:solidFill>
              <a:latin typeface="+mn-lt"/>
              <a:sym typeface="Wingdings" pitchFamily="2" charset="2"/>
            </a:rPr>
            <a:t> </a:t>
          </a:r>
          <a:r>
            <a:rPr lang="en-US" sz="1800" b="0" dirty="0" err="1" smtClean="0">
              <a:solidFill>
                <a:schemeClr val="accent3">
                  <a:lumMod val="50000"/>
                </a:schemeClr>
              </a:solidFill>
              <a:latin typeface="+mn-lt"/>
            </a:rPr>
            <a:t>Ditentukan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dengan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meminta</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seorang</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pemimpin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untuk</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memilih</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salah</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satu</a:t>
          </a:r>
          <a:r>
            <a:rPr lang="en-US" sz="1800" b="0" dirty="0" smtClean="0">
              <a:solidFill>
                <a:schemeClr val="accent3">
                  <a:lumMod val="50000"/>
                </a:schemeClr>
              </a:solidFill>
              <a:latin typeface="+mn-lt"/>
            </a:rPr>
            <a:t> </a:t>
          </a:r>
          <a:r>
            <a:rPr lang="id-ID" sz="1800" b="0" dirty="0" smtClean="0">
              <a:solidFill>
                <a:schemeClr val="accent3">
                  <a:lumMod val="50000"/>
                </a:schemeClr>
              </a:solidFill>
              <a:latin typeface="+mn-lt"/>
            </a:rPr>
            <a:t>rekan kerja </a:t>
          </a:r>
          <a:r>
            <a:rPr lang="en-US" sz="1800" b="0" dirty="0" smtClean="0">
              <a:solidFill>
                <a:schemeClr val="accent3">
                  <a:lumMod val="50000"/>
                </a:schemeClr>
              </a:solidFill>
              <a:latin typeface="+mn-lt"/>
            </a:rPr>
            <a:t>yang paling </a:t>
          </a:r>
          <a:r>
            <a:rPr lang="en-US" sz="1800" b="0" dirty="0" err="1" smtClean="0">
              <a:solidFill>
                <a:schemeClr val="accent3">
                  <a:lumMod val="50000"/>
                </a:schemeClr>
              </a:solidFill>
              <a:latin typeface="+mn-lt"/>
            </a:rPr>
            <a:t>sulit</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bekerja</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sama</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dengan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pemimpin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dan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memberikan</a:t>
          </a:r>
          <a:r>
            <a:rPr lang="en-US" sz="1800" b="0" dirty="0" smtClean="0">
              <a:solidFill>
                <a:schemeClr val="accent3">
                  <a:lumMod val="50000"/>
                </a:schemeClr>
              </a:solidFill>
              <a:latin typeface="+mn-lt"/>
            </a:rPr>
            <a:t> </a:t>
          </a:r>
          <a:r>
            <a:rPr lang="en-US" sz="1800" b="0" dirty="0" err="1" smtClean="0">
              <a:solidFill>
                <a:schemeClr val="accent3">
                  <a:lumMod val="50000"/>
                </a:schemeClr>
              </a:solidFill>
              <a:latin typeface="+mn-lt"/>
            </a:rPr>
            <a:t>peringkat</a:t>
          </a:r>
          <a:r>
            <a:rPr lang="id-ID" sz="1800" b="0" dirty="0" smtClean="0">
              <a:solidFill>
                <a:schemeClr val="accent3">
                  <a:lumMod val="50000"/>
                </a:schemeClr>
              </a:solidFill>
              <a:latin typeface="+mn-lt"/>
            </a:rPr>
            <a:t> kepada pemimpin tersebut.</a:t>
          </a:r>
          <a:endParaRPr lang="id-ID" sz="1800" b="0" dirty="0">
            <a:latin typeface="+mn-lt"/>
          </a:endParaRPr>
        </a:p>
      </dgm:t>
    </dgm:pt>
    <dgm:pt modelId="{900C1966-1FD2-43C4-AE87-7320F592586E}" type="parTrans" cxnId="{AF6CB227-BF15-413C-992B-0F2373D533CC}">
      <dgm:prSet/>
      <dgm:spPr/>
      <dgm:t>
        <a:bodyPr/>
        <a:lstStyle/>
        <a:p>
          <a:endParaRPr lang="id-ID" sz="1800">
            <a:latin typeface="+mn-lt"/>
          </a:endParaRPr>
        </a:p>
      </dgm:t>
    </dgm:pt>
    <dgm:pt modelId="{79DF3C38-D48F-4F55-AF1F-32162B192CB7}" type="sibTrans" cxnId="{AF6CB227-BF15-413C-992B-0F2373D533CC}">
      <dgm:prSet/>
      <dgm:spPr/>
      <dgm:t>
        <a:bodyPr/>
        <a:lstStyle/>
        <a:p>
          <a:endParaRPr lang="id-ID" sz="1800">
            <a:latin typeface="+mn-lt"/>
          </a:endParaRPr>
        </a:p>
      </dgm:t>
    </dgm:pt>
    <dgm:pt modelId="{3BA3A288-8452-4EF1-BB33-41FCC3D1868D}">
      <dgm:prSet phldrT="[Text]" custT="1"/>
      <dgm:spPr/>
      <dgm:t>
        <a:bodyPr/>
        <a:lstStyle/>
        <a:p>
          <a:pPr algn="l"/>
          <a:r>
            <a:rPr lang="en-US" sz="1800" b="1" dirty="0" err="1" smtClean="0">
              <a:solidFill>
                <a:schemeClr val="accent3">
                  <a:lumMod val="50000"/>
                </a:schemeClr>
              </a:solidFill>
              <a:latin typeface="+mn-lt"/>
            </a:rPr>
            <a:t>Menjelaskan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bagaimana</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situasi</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menengahi</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hubungan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antara</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efektivitas</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kepemimpinan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dengan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nilai</a:t>
          </a:r>
          <a:r>
            <a:rPr lang="en-US" sz="1800" b="1" dirty="0" smtClean="0">
              <a:solidFill>
                <a:schemeClr val="accent3">
                  <a:lumMod val="50000"/>
                </a:schemeClr>
              </a:solidFill>
              <a:latin typeface="+mn-lt"/>
            </a:rPr>
            <a:t> (LPC) </a:t>
          </a:r>
          <a:r>
            <a:rPr lang="en-US" sz="1800" b="1" dirty="0" err="1" smtClean="0">
              <a:solidFill>
                <a:schemeClr val="accent3">
                  <a:lumMod val="50000"/>
                </a:schemeClr>
              </a:solidFill>
              <a:latin typeface="+mn-lt"/>
            </a:rPr>
            <a:t>rekan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kerja</a:t>
          </a:r>
          <a:r>
            <a:rPr lang="en-US" sz="1800" b="1" dirty="0" smtClean="0">
              <a:solidFill>
                <a:schemeClr val="accent3">
                  <a:lumMod val="50000"/>
                </a:schemeClr>
              </a:solidFill>
              <a:latin typeface="+mn-lt"/>
            </a:rPr>
            <a:t> yang paling </a:t>
          </a:r>
          <a:r>
            <a:rPr lang="en-US" sz="1800" b="1" dirty="0" err="1" smtClean="0">
              <a:solidFill>
                <a:schemeClr val="accent3">
                  <a:lumMod val="50000"/>
                </a:schemeClr>
              </a:solidFill>
              <a:latin typeface="+mn-lt"/>
            </a:rPr>
            <a:t>tidak</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disukai</a:t>
          </a:r>
          <a:r>
            <a:rPr lang="id-ID" sz="1800" b="1" dirty="0" smtClean="0">
              <a:solidFill>
                <a:schemeClr val="accent3">
                  <a:lumMod val="50000"/>
                </a:schemeClr>
              </a:solidFill>
              <a:latin typeface="+mn-lt"/>
            </a:rPr>
            <a:t>”</a:t>
          </a:r>
          <a:r>
            <a:rPr lang="en-US" sz="1800" b="1" dirty="0" smtClean="0">
              <a:solidFill>
                <a:schemeClr val="accent3">
                  <a:lumMod val="50000"/>
                </a:schemeClr>
              </a:solidFill>
              <a:latin typeface="+mn-lt"/>
            </a:rPr>
            <a:t>.</a:t>
          </a:r>
          <a:endParaRPr lang="id-ID" sz="1800" b="1" dirty="0">
            <a:latin typeface="+mn-lt"/>
          </a:endParaRPr>
        </a:p>
      </dgm:t>
    </dgm:pt>
    <dgm:pt modelId="{057A0DFE-7718-44A5-99CF-450093BBD321}" type="parTrans" cxnId="{123D9CBE-E14B-41AC-8980-829872849B1C}">
      <dgm:prSet/>
      <dgm:spPr/>
      <dgm:t>
        <a:bodyPr/>
        <a:lstStyle/>
        <a:p>
          <a:endParaRPr lang="id-ID" sz="1800">
            <a:latin typeface="+mn-lt"/>
          </a:endParaRPr>
        </a:p>
      </dgm:t>
    </dgm:pt>
    <dgm:pt modelId="{C6A4D369-A5B7-4FF9-8974-1CEF9C1D3965}" type="sibTrans" cxnId="{123D9CBE-E14B-41AC-8980-829872849B1C}">
      <dgm:prSet/>
      <dgm:spPr/>
      <dgm:t>
        <a:bodyPr/>
        <a:lstStyle/>
        <a:p>
          <a:endParaRPr lang="id-ID" sz="1800">
            <a:latin typeface="+mn-lt"/>
          </a:endParaRPr>
        </a:p>
      </dgm:t>
    </dgm:pt>
    <dgm:pt modelId="{4B2F0A1B-D39A-4C1C-B0B1-D2512142C30A}">
      <dgm:prSet phldrT="[Text]" custT="1"/>
      <dgm:spPr/>
      <dgm:t>
        <a:bodyPr/>
        <a:lstStyle/>
        <a:p>
          <a:pPr algn="l">
            <a:spcAft>
              <a:spcPts val="0"/>
            </a:spcAft>
          </a:pPr>
          <a:r>
            <a:rPr lang="en-US" sz="1800" b="1" dirty="0" err="1" smtClean="0">
              <a:solidFill>
                <a:schemeClr val="accent3">
                  <a:lumMod val="50000"/>
                </a:schemeClr>
              </a:solidFill>
              <a:latin typeface="+mn-lt"/>
            </a:rPr>
            <a:t>Variabel</a:t>
          </a:r>
          <a:r>
            <a:rPr lang="en-US" sz="1800" b="1" dirty="0" smtClean="0">
              <a:solidFill>
                <a:schemeClr val="accent3">
                  <a:lumMod val="50000"/>
                </a:schemeClr>
              </a:solidFill>
              <a:latin typeface="+mn-lt"/>
            </a:rPr>
            <a:t> Situ</a:t>
          </a:r>
          <a:r>
            <a:rPr lang="id-ID" sz="1800" b="1" dirty="0" smtClean="0">
              <a:solidFill>
                <a:schemeClr val="accent3">
                  <a:lumMod val="50000"/>
                </a:schemeClr>
              </a:solidFill>
              <a:latin typeface="+mn-lt"/>
            </a:rPr>
            <a:t>a</a:t>
          </a:r>
          <a:r>
            <a:rPr lang="en-US" sz="1800" b="1" dirty="0" err="1" smtClean="0">
              <a:solidFill>
                <a:schemeClr val="accent3">
                  <a:lumMod val="50000"/>
                </a:schemeClr>
              </a:solidFill>
              <a:latin typeface="+mn-lt"/>
            </a:rPr>
            <a:t>sional</a:t>
          </a:r>
          <a:r>
            <a:rPr lang="id-ID" sz="1800" b="1" dirty="0" smtClean="0">
              <a:solidFill>
                <a:schemeClr val="accent3">
                  <a:lumMod val="50000"/>
                </a:schemeClr>
              </a:solidFill>
              <a:latin typeface="+mn-lt"/>
            </a:rPr>
            <a:t>:</a:t>
          </a:r>
        </a:p>
        <a:p>
          <a:pPr marL="261938" indent="-261938" algn="l">
            <a:spcAft>
              <a:spcPts val="0"/>
            </a:spcAft>
            <a:tabLst>
              <a:tab pos="261938" algn="l"/>
            </a:tabLst>
          </a:pPr>
          <a:r>
            <a:rPr lang="id-ID" sz="1800" b="1" dirty="0" smtClean="0">
              <a:solidFill>
                <a:schemeClr val="accent3">
                  <a:lumMod val="50000"/>
                </a:schemeClr>
              </a:solidFill>
              <a:latin typeface="+mn-lt"/>
              <a:sym typeface="Wingdings" pitchFamily="2" charset="2"/>
            </a:rPr>
            <a:t> </a:t>
          </a:r>
          <a:r>
            <a:rPr lang="en-US" sz="1800" b="1" dirty="0" err="1" smtClean="0">
              <a:solidFill>
                <a:schemeClr val="accent3">
                  <a:lumMod val="50000"/>
                </a:schemeClr>
              </a:solidFill>
              <a:latin typeface="+mn-lt"/>
            </a:rPr>
            <a:t>Hubungan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pemimpin</a:t>
          </a:r>
          <a:r>
            <a:rPr lang="en-US" sz="1800" b="1" dirty="0" smtClean="0">
              <a:solidFill>
                <a:schemeClr val="accent3">
                  <a:lumMod val="50000"/>
                </a:schemeClr>
              </a:solidFill>
              <a:latin typeface="+mn-lt"/>
            </a:rPr>
            <a:t> </a:t>
          </a:r>
          <a:r>
            <a:rPr lang="id-ID"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anggota</a:t>
          </a:r>
          <a:r>
            <a:rPr lang="id-ID" sz="1800" b="1" dirty="0" smtClean="0">
              <a:solidFill>
                <a:schemeClr val="accent3">
                  <a:lumMod val="50000"/>
                </a:schemeClr>
              </a:solidFill>
              <a:latin typeface="+mn-lt"/>
            </a:rPr>
            <a:t>: </a:t>
          </a:r>
          <a:r>
            <a:rPr lang="id-ID" sz="1800" b="0" dirty="0" smtClean="0">
              <a:solidFill>
                <a:schemeClr val="accent3">
                  <a:lumMod val="50000"/>
                </a:schemeClr>
              </a:solidFill>
              <a:latin typeface="+mn-lt"/>
            </a:rPr>
            <a:t>Sejauh mana kesetiaan bawahan, dan hubungan dengan bawahan yang harmonis dan kooperatif.</a:t>
          </a:r>
        </a:p>
        <a:p>
          <a:pPr marL="261938" indent="-261938" algn="l">
            <a:spcAft>
              <a:spcPts val="0"/>
            </a:spcAft>
            <a:tabLst>
              <a:tab pos="261938" algn="l"/>
            </a:tabLst>
          </a:pPr>
          <a:r>
            <a:rPr lang="id-ID" sz="1800" b="1" dirty="0" smtClean="0">
              <a:solidFill>
                <a:schemeClr val="accent3">
                  <a:lumMod val="50000"/>
                </a:schemeClr>
              </a:solidFill>
              <a:latin typeface="+mn-lt"/>
              <a:sym typeface="Wingdings" pitchFamily="2" charset="2"/>
            </a:rPr>
            <a:t> </a:t>
          </a:r>
          <a:r>
            <a:rPr lang="en-US" sz="1800" b="1" dirty="0" err="1" smtClean="0">
              <a:solidFill>
                <a:schemeClr val="accent3">
                  <a:lumMod val="50000"/>
                </a:schemeClr>
              </a:solidFill>
              <a:latin typeface="+mn-lt"/>
            </a:rPr>
            <a:t>Kekuasaan</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posisi</a:t>
          </a:r>
          <a:r>
            <a:rPr lang="id-ID" sz="1800" b="1" dirty="0" smtClean="0">
              <a:solidFill>
                <a:schemeClr val="accent3">
                  <a:lumMod val="50000"/>
                </a:schemeClr>
              </a:solidFill>
              <a:latin typeface="+mn-lt"/>
            </a:rPr>
            <a:t>: </a:t>
          </a:r>
          <a:r>
            <a:rPr lang="id-ID" sz="1800" b="0" dirty="0" smtClean="0">
              <a:solidFill>
                <a:schemeClr val="accent3">
                  <a:lumMod val="50000"/>
                </a:schemeClr>
              </a:solidFill>
            </a:rPr>
            <a:t>Sejauh mana pemimpin memiliki wewenang untuk mengevaluasi kinerja bawahan dan pengelolaan reward dan punishment.</a:t>
          </a:r>
          <a:endParaRPr lang="id-ID" sz="1800" b="0" dirty="0" smtClean="0">
            <a:solidFill>
              <a:schemeClr val="accent3">
                <a:lumMod val="50000"/>
              </a:schemeClr>
            </a:solidFill>
            <a:latin typeface="+mn-lt"/>
          </a:endParaRPr>
        </a:p>
        <a:p>
          <a:pPr marL="261938" indent="-261938" algn="l">
            <a:spcAft>
              <a:spcPts val="0"/>
            </a:spcAft>
            <a:tabLst>
              <a:tab pos="261938" algn="l"/>
            </a:tabLst>
          </a:pPr>
          <a:r>
            <a:rPr lang="id-ID" sz="1800" b="1" dirty="0" smtClean="0">
              <a:solidFill>
                <a:schemeClr val="accent3">
                  <a:lumMod val="50000"/>
                </a:schemeClr>
              </a:solidFill>
              <a:latin typeface="+mn-lt"/>
              <a:sym typeface="Wingdings" pitchFamily="2" charset="2"/>
            </a:rPr>
            <a:t> S</a:t>
          </a:r>
          <a:r>
            <a:rPr lang="en-US" sz="1800" b="1" dirty="0" err="1" smtClean="0">
              <a:solidFill>
                <a:schemeClr val="accent3">
                  <a:lumMod val="50000"/>
                </a:schemeClr>
              </a:solidFill>
              <a:latin typeface="+mn-lt"/>
            </a:rPr>
            <a:t>truktur</a:t>
          </a:r>
          <a:r>
            <a:rPr lang="en-US" sz="1800" b="1" dirty="0" smtClean="0">
              <a:solidFill>
                <a:schemeClr val="accent3">
                  <a:lumMod val="50000"/>
                </a:schemeClr>
              </a:solidFill>
              <a:latin typeface="+mn-lt"/>
            </a:rPr>
            <a:t> </a:t>
          </a:r>
          <a:r>
            <a:rPr lang="en-US" sz="1800" b="1" dirty="0" err="1" smtClean="0">
              <a:solidFill>
                <a:schemeClr val="accent3">
                  <a:lumMod val="50000"/>
                </a:schemeClr>
              </a:solidFill>
              <a:latin typeface="+mn-lt"/>
            </a:rPr>
            <a:t>tugas</a:t>
          </a:r>
          <a:r>
            <a:rPr lang="id-ID" sz="1800" b="1" dirty="0" smtClean="0">
              <a:solidFill>
                <a:schemeClr val="accent3">
                  <a:lumMod val="50000"/>
                </a:schemeClr>
              </a:solidFill>
              <a:latin typeface="+mn-lt"/>
            </a:rPr>
            <a:t>: </a:t>
          </a:r>
          <a:r>
            <a:rPr lang="id-ID" sz="1800" b="0" dirty="0" smtClean="0">
              <a:solidFill>
                <a:schemeClr val="accent3">
                  <a:lumMod val="50000"/>
                </a:schemeClr>
              </a:solidFill>
            </a:rPr>
            <a:t>Sejauh mana SOP diterapkan, berikut deskripsi pekerjaan, dan indikator tentang seberapa baik tugas tersebut dilakukan.</a:t>
          </a:r>
          <a:endParaRPr lang="id-ID" sz="1800" b="0" dirty="0">
            <a:solidFill>
              <a:schemeClr val="accent3">
                <a:lumMod val="50000"/>
              </a:schemeClr>
            </a:solidFill>
            <a:latin typeface="+mn-lt"/>
          </a:endParaRPr>
        </a:p>
      </dgm:t>
    </dgm:pt>
    <dgm:pt modelId="{22067EAC-9D44-49CD-A1C5-F7DAA9ED067F}" type="parTrans" cxnId="{9F11A1C2-5B02-4544-A747-DF931D887395}">
      <dgm:prSet/>
      <dgm:spPr/>
      <dgm:t>
        <a:bodyPr/>
        <a:lstStyle/>
        <a:p>
          <a:endParaRPr lang="id-ID" sz="1800">
            <a:latin typeface="+mn-lt"/>
          </a:endParaRPr>
        </a:p>
      </dgm:t>
    </dgm:pt>
    <dgm:pt modelId="{ED2E20A5-B302-439C-8E11-8225DC44BDED}" type="sibTrans" cxnId="{9F11A1C2-5B02-4544-A747-DF931D887395}">
      <dgm:prSet/>
      <dgm:spPr/>
      <dgm:t>
        <a:bodyPr/>
        <a:lstStyle/>
        <a:p>
          <a:endParaRPr lang="id-ID" sz="1800">
            <a:latin typeface="+mn-lt"/>
          </a:endParaRPr>
        </a:p>
      </dgm:t>
    </dgm:pt>
    <dgm:pt modelId="{CDC42F56-3957-42E7-B5BB-247B5F7BAE96}" type="pres">
      <dgm:prSet presAssocID="{ECAD445D-B520-4054-9A19-8D435683394F}" presName="cycle" presStyleCnt="0">
        <dgm:presLayoutVars>
          <dgm:chMax val="1"/>
          <dgm:dir/>
          <dgm:animLvl val="ctr"/>
          <dgm:resizeHandles val="exact"/>
        </dgm:presLayoutVars>
      </dgm:prSet>
      <dgm:spPr/>
      <dgm:t>
        <a:bodyPr/>
        <a:lstStyle/>
        <a:p>
          <a:endParaRPr lang="id-ID"/>
        </a:p>
      </dgm:t>
    </dgm:pt>
    <dgm:pt modelId="{873BE224-28C5-4F38-B62A-129013E6894F}" type="pres">
      <dgm:prSet presAssocID="{16E5120B-80CD-4F5C-9286-AFC9247AE47B}" presName="centerShape" presStyleLbl="node0" presStyleIdx="0" presStyleCnt="1" custScaleX="83355" custScaleY="83960" custLinFactNeighborX="48446" custLinFactNeighborY="-48948"/>
      <dgm:spPr/>
      <dgm:t>
        <a:bodyPr/>
        <a:lstStyle/>
        <a:p>
          <a:endParaRPr lang="id-ID"/>
        </a:p>
      </dgm:t>
    </dgm:pt>
    <dgm:pt modelId="{F63D5255-5B28-4264-A2F1-124D9D055760}" type="pres">
      <dgm:prSet presAssocID="{900C1966-1FD2-43C4-AE87-7320F592586E}" presName="parTrans" presStyleLbl="bgSibTrans2D1" presStyleIdx="0" presStyleCnt="3" custLinFactNeighborX="5831" custLinFactNeighborY="40623"/>
      <dgm:spPr/>
      <dgm:t>
        <a:bodyPr/>
        <a:lstStyle/>
        <a:p>
          <a:endParaRPr lang="id-ID"/>
        </a:p>
      </dgm:t>
    </dgm:pt>
    <dgm:pt modelId="{991B0201-F78D-42ED-BF00-5240113A8285}" type="pres">
      <dgm:prSet presAssocID="{B9FF43EE-401F-4B49-BD48-D58085841C8C}" presName="node" presStyleLbl="node1" presStyleIdx="0" presStyleCnt="3" custScaleX="151074" custScaleY="80221" custRadScaleRad="66619" custRadScaleInc="47440">
        <dgm:presLayoutVars>
          <dgm:bulletEnabled val="1"/>
        </dgm:presLayoutVars>
      </dgm:prSet>
      <dgm:spPr/>
      <dgm:t>
        <a:bodyPr/>
        <a:lstStyle/>
        <a:p>
          <a:endParaRPr lang="id-ID"/>
        </a:p>
      </dgm:t>
    </dgm:pt>
    <dgm:pt modelId="{4ED15E96-0431-4330-A02D-E1C4BDF025B4}" type="pres">
      <dgm:prSet presAssocID="{057A0DFE-7718-44A5-99CF-450093BBD321}" presName="parTrans" presStyleLbl="bgSibTrans2D1" presStyleIdx="1" presStyleCnt="3"/>
      <dgm:spPr/>
      <dgm:t>
        <a:bodyPr/>
        <a:lstStyle/>
        <a:p>
          <a:endParaRPr lang="id-ID"/>
        </a:p>
      </dgm:t>
    </dgm:pt>
    <dgm:pt modelId="{8164C311-EAB7-496F-9E82-D298C01BD268}" type="pres">
      <dgm:prSet presAssocID="{3BA3A288-8452-4EF1-BB33-41FCC3D1868D}" presName="node" presStyleLbl="node1" presStyleIdx="1" presStyleCnt="3" custScaleX="153734" custScaleY="72563" custRadScaleRad="111604" custRadScaleInc="-30324">
        <dgm:presLayoutVars>
          <dgm:bulletEnabled val="1"/>
        </dgm:presLayoutVars>
      </dgm:prSet>
      <dgm:spPr/>
      <dgm:t>
        <a:bodyPr/>
        <a:lstStyle/>
        <a:p>
          <a:endParaRPr lang="id-ID"/>
        </a:p>
      </dgm:t>
    </dgm:pt>
    <dgm:pt modelId="{088C1D3B-DC26-47D5-969D-E6841653AABA}" type="pres">
      <dgm:prSet presAssocID="{22067EAC-9D44-49CD-A1C5-F7DAA9ED067F}" presName="parTrans" presStyleLbl="bgSibTrans2D1" presStyleIdx="2" presStyleCnt="3" custAng="19778544" custLinFactNeighborX="43578" custLinFactNeighborY="47915"/>
      <dgm:spPr/>
      <dgm:t>
        <a:bodyPr/>
        <a:lstStyle/>
        <a:p>
          <a:endParaRPr lang="id-ID"/>
        </a:p>
      </dgm:t>
    </dgm:pt>
    <dgm:pt modelId="{A13D75DE-01B9-477C-9A9A-0F3953A60562}" type="pres">
      <dgm:prSet presAssocID="{4B2F0A1B-D39A-4C1C-B0B1-D2512142C30A}" presName="node" presStyleLbl="node1" presStyleIdx="2" presStyleCnt="3" custScaleX="222943" custScaleY="120377" custRadScaleRad="34364" custRadScaleInc="57336">
        <dgm:presLayoutVars>
          <dgm:bulletEnabled val="1"/>
        </dgm:presLayoutVars>
      </dgm:prSet>
      <dgm:spPr/>
      <dgm:t>
        <a:bodyPr/>
        <a:lstStyle/>
        <a:p>
          <a:endParaRPr lang="id-ID"/>
        </a:p>
      </dgm:t>
    </dgm:pt>
  </dgm:ptLst>
  <dgm:cxnLst>
    <dgm:cxn modelId="{9F11A1C2-5B02-4544-A747-DF931D887395}" srcId="{16E5120B-80CD-4F5C-9286-AFC9247AE47B}" destId="{4B2F0A1B-D39A-4C1C-B0B1-D2512142C30A}" srcOrd="2" destOrd="0" parTransId="{22067EAC-9D44-49CD-A1C5-F7DAA9ED067F}" sibTransId="{ED2E20A5-B302-439C-8E11-8225DC44BDED}"/>
    <dgm:cxn modelId="{AF6CB227-BF15-413C-992B-0F2373D533CC}" srcId="{16E5120B-80CD-4F5C-9286-AFC9247AE47B}" destId="{B9FF43EE-401F-4B49-BD48-D58085841C8C}" srcOrd="0" destOrd="0" parTransId="{900C1966-1FD2-43C4-AE87-7320F592586E}" sibTransId="{79DF3C38-D48F-4F55-AF1F-32162B192CB7}"/>
    <dgm:cxn modelId="{E10BD504-64B4-4712-A7F5-707E24D3AE41}" type="presOf" srcId="{22067EAC-9D44-49CD-A1C5-F7DAA9ED067F}" destId="{088C1D3B-DC26-47D5-969D-E6841653AABA}" srcOrd="0" destOrd="0" presId="urn:microsoft.com/office/officeart/2005/8/layout/radial4"/>
    <dgm:cxn modelId="{3E14A31C-98AB-40BF-84E7-C0A859E5208D}" type="presOf" srcId="{900C1966-1FD2-43C4-AE87-7320F592586E}" destId="{F63D5255-5B28-4264-A2F1-124D9D055760}" srcOrd="0" destOrd="0" presId="urn:microsoft.com/office/officeart/2005/8/layout/radial4"/>
    <dgm:cxn modelId="{123D9CBE-E14B-41AC-8980-829872849B1C}" srcId="{16E5120B-80CD-4F5C-9286-AFC9247AE47B}" destId="{3BA3A288-8452-4EF1-BB33-41FCC3D1868D}" srcOrd="1" destOrd="0" parTransId="{057A0DFE-7718-44A5-99CF-450093BBD321}" sibTransId="{C6A4D369-A5B7-4FF9-8974-1CEF9C1D3965}"/>
    <dgm:cxn modelId="{9D94DF90-466A-4655-9D70-39BD17ABCF42}" type="presOf" srcId="{B9FF43EE-401F-4B49-BD48-D58085841C8C}" destId="{991B0201-F78D-42ED-BF00-5240113A8285}" srcOrd="0" destOrd="0" presId="urn:microsoft.com/office/officeart/2005/8/layout/radial4"/>
    <dgm:cxn modelId="{2BB31B09-D722-4344-9509-805689D55937}" type="presOf" srcId="{3BA3A288-8452-4EF1-BB33-41FCC3D1868D}" destId="{8164C311-EAB7-496F-9E82-D298C01BD268}" srcOrd="0" destOrd="0" presId="urn:microsoft.com/office/officeart/2005/8/layout/radial4"/>
    <dgm:cxn modelId="{0AD36544-C32D-4E62-BFCE-EDD955A255AD}" type="presOf" srcId="{ECAD445D-B520-4054-9A19-8D435683394F}" destId="{CDC42F56-3957-42E7-B5BB-247B5F7BAE96}" srcOrd="0" destOrd="0" presId="urn:microsoft.com/office/officeart/2005/8/layout/radial4"/>
    <dgm:cxn modelId="{6FDE0403-1D5D-4127-949E-BF30479782C0}" type="presOf" srcId="{057A0DFE-7718-44A5-99CF-450093BBD321}" destId="{4ED15E96-0431-4330-A02D-E1C4BDF025B4}" srcOrd="0" destOrd="0" presId="urn:microsoft.com/office/officeart/2005/8/layout/radial4"/>
    <dgm:cxn modelId="{DD9D9E77-407B-49AB-BBD8-E195159300DC}" type="presOf" srcId="{16E5120B-80CD-4F5C-9286-AFC9247AE47B}" destId="{873BE224-28C5-4F38-B62A-129013E6894F}" srcOrd="0" destOrd="0" presId="urn:microsoft.com/office/officeart/2005/8/layout/radial4"/>
    <dgm:cxn modelId="{8282A723-CB2A-4B6E-8794-320F17B91D6A}" srcId="{ECAD445D-B520-4054-9A19-8D435683394F}" destId="{16E5120B-80CD-4F5C-9286-AFC9247AE47B}" srcOrd="0" destOrd="0" parTransId="{351BCE2B-51B2-45DE-A62D-1440318414F4}" sibTransId="{8D5090F4-8714-4FF7-B3F9-C7A9D9A57A9B}"/>
    <dgm:cxn modelId="{1CFFD692-59E0-47F5-80E1-FF48B92C18B2}" type="presOf" srcId="{4B2F0A1B-D39A-4C1C-B0B1-D2512142C30A}" destId="{A13D75DE-01B9-477C-9A9A-0F3953A60562}" srcOrd="0" destOrd="0" presId="urn:microsoft.com/office/officeart/2005/8/layout/radial4"/>
    <dgm:cxn modelId="{69EABE2E-6010-4985-B929-657EAA9316C7}" type="presParOf" srcId="{CDC42F56-3957-42E7-B5BB-247B5F7BAE96}" destId="{873BE224-28C5-4F38-B62A-129013E6894F}" srcOrd="0" destOrd="0" presId="urn:microsoft.com/office/officeart/2005/8/layout/radial4"/>
    <dgm:cxn modelId="{366D6416-F665-4B34-A3D4-24C7311373B1}" type="presParOf" srcId="{CDC42F56-3957-42E7-B5BB-247B5F7BAE96}" destId="{F63D5255-5B28-4264-A2F1-124D9D055760}" srcOrd="1" destOrd="0" presId="urn:microsoft.com/office/officeart/2005/8/layout/radial4"/>
    <dgm:cxn modelId="{835548B0-24A5-4658-AECB-85ED7831F755}" type="presParOf" srcId="{CDC42F56-3957-42E7-B5BB-247B5F7BAE96}" destId="{991B0201-F78D-42ED-BF00-5240113A8285}" srcOrd="2" destOrd="0" presId="urn:microsoft.com/office/officeart/2005/8/layout/radial4"/>
    <dgm:cxn modelId="{A4642032-5C16-4510-8277-C881EF01B131}" type="presParOf" srcId="{CDC42F56-3957-42E7-B5BB-247B5F7BAE96}" destId="{4ED15E96-0431-4330-A02D-E1C4BDF025B4}" srcOrd="3" destOrd="0" presId="urn:microsoft.com/office/officeart/2005/8/layout/radial4"/>
    <dgm:cxn modelId="{699CB141-C936-44ED-9EE7-84FFAA1E2B10}" type="presParOf" srcId="{CDC42F56-3957-42E7-B5BB-247B5F7BAE96}" destId="{8164C311-EAB7-496F-9E82-D298C01BD268}" srcOrd="4" destOrd="0" presId="urn:microsoft.com/office/officeart/2005/8/layout/radial4"/>
    <dgm:cxn modelId="{923F25D7-3EB5-4B06-BBD5-C54179E47600}" type="presParOf" srcId="{CDC42F56-3957-42E7-B5BB-247B5F7BAE96}" destId="{088C1D3B-DC26-47D5-969D-E6841653AABA}" srcOrd="5" destOrd="0" presId="urn:microsoft.com/office/officeart/2005/8/layout/radial4"/>
    <dgm:cxn modelId="{819F0AB4-B1B0-4A11-BAAE-128368EFB8FC}" type="presParOf" srcId="{CDC42F56-3957-42E7-B5BB-247B5F7BAE96}" destId="{A13D75DE-01B9-477C-9A9A-0F3953A60562}"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20911C7-2FA6-4E2E-AB78-4D9A5C8863DB}" type="doc">
      <dgm:prSet loTypeId="urn:microsoft.com/office/officeart/2005/8/layout/vList5" loCatId="list" qsTypeId="urn:microsoft.com/office/officeart/2005/8/quickstyle/simple3" qsCatId="simple" csTypeId="urn:microsoft.com/office/officeart/2005/8/colors/colorful2" csCatId="colorful" phldr="1"/>
      <dgm:spPr/>
      <dgm:t>
        <a:bodyPr/>
        <a:lstStyle/>
        <a:p>
          <a:endParaRPr lang="id-ID"/>
        </a:p>
      </dgm:t>
    </dgm:pt>
    <dgm:pt modelId="{63F05649-C61E-44C6-A56A-E65496FAC648}">
      <dgm:prSet phldrT="[Text]" custT="1"/>
      <dgm:spPr/>
      <dgm:t>
        <a:bodyPr/>
        <a:lstStyle/>
        <a:p>
          <a:r>
            <a:rPr lang="id-ID" sz="2000" b="0" dirty="0" smtClean="0">
              <a:solidFill>
                <a:schemeClr val="accent3">
                  <a:lumMod val="50000"/>
                </a:schemeClr>
              </a:solidFill>
              <a:latin typeface="Comic Sans MS" pitchFamily="66" charset="0"/>
            </a:rPr>
            <a:t>Definisi</a:t>
          </a:r>
          <a:endParaRPr lang="id-ID" sz="2000" b="0" dirty="0">
            <a:solidFill>
              <a:schemeClr val="accent3">
                <a:lumMod val="50000"/>
              </a:schemeClr>
            </a:solidFill>
            <a:latin typeface="Comic Sans MS" pitchFamily="66" charset="0"/>
          </a:endParaRPr>
        </a:p>
      </dgm:t>
    </dgm:pt>
    <dgm:pt modelId="{84D7FD03-49F4-4938-AEBC-5B23845924B8}" type="parTrans" cxnId="{D8704789-E6A4-41FB-80E3-AF90BF8017A9}">
      <dgm:prSet/>
      <dgm:spPr/>
      <dgm:t>
        <a:bodyPr/>
        <a:lstStyle/>
        <a:p>
          <a:endParaRPr lang="id-ID" sz="1800" b="0">
            <a:solidFill>
              <a:schemeClr val="accent3">
                <a:lumMod val="50000"/>
              </a:schemeClr>
            </a:solidFill>
            <a:latin typeface="Comic Sans MS" pitchFamily="66" charset="0"/>
          </a:endParaRPr>
        </a:p>
      </dgm:t>
    </dgm:pt>
    <dgm:pt modelId="{FFB2BCEF-F702-4EAD-BDC6-D822F6959C2C}" type="sibTrans" cxnId="{D8704789-E6A4-41FB-80E3-AF90BF8017A9}">
      <dgm:prSet/>
      <dgm:spPr/>
      <dgm:t>
        <a:bodyPr/>
        <a:lstStyle/>
        <a:p>
          <a:endParaRPr lang="id-ID" sz="1800" b="0">
            <a:solidFill>
              <a:schemeClr val="accent3">
                <a:lumMod val="50000"/>
              </a:schemeClr>
            </a:solidFill>
            <a:latin typeface="Comic Sans MS" pitchFamily="66" charset="0"/>
          </a:endParaRPr>
        </a:p>
      </dgm:t>
    </dgm:pt>
    <dgm:pt modelId="{0949FC7E-2B5E-4D81-A274-1156333EFE86}">
      <dgm:prSet phldrT="[Text]" custT="1"/>
      <dgm:spPr/>
      <dgm:t>
        <a:bodyPr/>
        <a:lstStyle/>
        <a:p>
          <a:r>
            <a:rPr lang="id-ID" sz="1800" b="0" dirty="0" smtClean="0">
              <a:solidFill>
                <a:schemeClr val="accent3">
                  <a:lumMod val="50000"/>
                </a:schemeClr>
              </a:solidFill>
              <a:latin typeface="Comic Sans MS" pitchFamily="66" charset="0"/>
            </a:rPr>
            <a:t>Teori yang d</a:t>
          </a:r>
          <a:r>
            <a:rPr lang="en-US" sz="1800" b="0" dirty="0" err="1" smtClean="0">
              <a:solidFill>
                <a:schemeClr val="accent3">
                  <a:lumMod val="50000"/>
                </a:schemeClr>
              </a:solidFill>
              <a:latin typeface="Comic Sans MS" pitchFamily="66" charset="0"/>
            </a:rPr>
            <a:t>ikembangkan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untuk</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menjelaskan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bagaimana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perilaku</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seorang</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pemimpin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mempengaruhi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kepuasan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kinerja</a:t>
          </a:r>
          <a:r>
            <a:rPr lang="id-ID"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endParaRPr lang="id-ID" sz="1800" b="0" dirty="0">
            <a:solidFill>
              <a:schemeClr val="accent3">
                <a:lumMod val="50000"/>
              </a:schemeClr>
            </a:solidFill>
            <a:latin typeface="Comic Sans MS" pitchFamily="66" charset="0"/>
          </a:endParaRPr>
        </a:p>
      </dgm:t>
    </dgm:pt>
    <dgm:pt modelId="{5A84DB88-EC13-495C-817F-C5D26C268D10}" type="parTrans" cxnId="{2BE05336-CDDA-4D06-9B27-70F32D18AEA2}">
      <dgm:prSet/>
      <dgm:spPr/>
      <dgm:t>
        <a:bodyPr/>
        <a:lstStyle/>
        <a:p>
          <a:endParaRPr lang="id-ID" sz="1800" b="0">
            <a:solidFill>
              <a:schemeClr val="accent3">
                <a:lumMod val="50000"/>
              </a:schemeClr>
            </a:solidFill>
            <a:latin typeface="Comic Sans MS" pitchFamily="66" charset="0"/>
          </a:endParaRPr>
        </a:p>
      </dgm:t>
    </dgm:pt>
    <dgm:pt modelId="{B771C6E2-2A53-47C3-89EE-657AB0950258}" type="sibTrans" cxnId="{2BE05336-CDDA-4D06-9B27-70F32D18AEA2}">
      <dgm:prSet/>
      <dgm:spPr/>
      <dgm:t>
        <a:bodyPr/>
        <a:lstStyle/>
        <a:p>
          <a:endParaRPr lang="id-ID" sz="1800" b="0">
            <a:solidFill>
              <a:schemeClr val="accent3">
                <a:lumMod val="50000"/>
              </a:schemeClr>
            </a:solidFill>
            <a:latin typeface="Comic Sans MS" pitchFamily="66" charset="0"/>
          </a:endParaRPr>
        </a:p>
      </dgm:t>
    </dgm:pt>
    <dgm:pt modelId="{C00ABEA1-8B99-4579-8E00-D4EBF9776BF2}">
      <dgm:prSet phldrT="[Text]" custT="1"/>
      <dgm:spPr/>
      <dgm:t>
        <a:bodyPr/>
        <a:lstStyle/>
        <a:p>
          <a:r>
            <a:rPr lang="id-ID" sz="1800" b="1" i="1" dirty="0" smtClean="0">
              <a:solidFill>
                <a:schemeClr val="accent3">
                  <a:lumMod val="50000"/>
                </a:schemeClr>
              </a:solidFill>
              <a:latin typeface="Comic Sans MS" pitchFamily="66" charset="0"/>
            </a:rPr>
            <a:t>Supportive leadership</a:t>
          </a:r>
          <a:r>
            <a:rPr lang="id-ID" sz="1800" b="1" i="0" dirty="0" smtClean="0">
              <a:solidFill>
                <a:schemeClr val="accent3">
                  <a:lumMod val="50000"/>
                </a:schemeClr>
              </a:solidFill>
              <a:latin typeface="Comic Sans MS" pitchFamily="66" charset="0"/>
            </a:rPr>
            <a:t>.</a:t>
          </a:r>
          <a:r>
            <a:rPr lang="id-ID" sz="1800" b="0" i="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Memperhatikan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kebutuhan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menunjukkan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kepedulian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terhadap</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kesejahteraan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mereka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menciptakan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iklim</a:t>
          </a:r>
          <a:r>
            <a:rPr lang="en-US" sz="1800" b="0" dirty="0" smtClean="0">
              <a:solidFill>
                <a:schemeClr val="accent3">
                  <a:lumMod val="50000"/>
                </a:schemeClr>
              </a:solidFill>
              <a:latin typeface="Comic Sans MS" pitchFamily="66" charset="0"/>
            </a:rPr>
            <a:t> yang </a:t>
          </a:r>
          <a:r>
            <a:rPr lang="en-US" sz="1800" b="0" dirty="0" err="1" smtClean="0">
              <a:solidFill>
                <a:schemeClr val="accent3">
                  <a:lumMod val="50000"/>
                </a:schemeClr>
              </a:solidFill>
              <a:latin typeface="Comic Sans MS" pitchFamily="66" charset="0"/>
            </a:rPr>
            <a:t>bersahabat</a:t>
          </a:r>
          <a:r>
            <a:rPr lang="en-US" sz="1800" b="0" dirty="0" smtClean="0">
              <a:solidFill>
                <a:schemeClr val="accent3">
                  <a:lumMod val="50000"/>
                </a:schemeClr>
              </a:solidFill>
              <a:latin typeface="Comic Sans MS" pitchFamily="66" charset="0"/>
            </a:rPr>
            <a:t> di unit </a:t>
          </a:r>
          <a:r>
            <a:rPr lang="en-US" sz="1800" b="0" dirty="0" err="1" smtClean="0">
              <a:solidFill>
                <a:schemeClr val="accent3">
                  <a:lumMod val="50000"/>
                </a:schemeClr>
              </a:solidFill>
              <a:latin typeface="Comic Sans MS" pitchFamily="66" charset="0"/>
            </a:rPr>
            <a:t>kerja</a:t>
          </a:r>
          <a:r>
            <a:rPr lang="en-US" sz="1800" b="0" dirty="0" smtClean="0">
              <a:solidFill>
                <a:schemeClr val="accent3">
                  <a:lumMod val="50000"/>
                </a:schemeClr>
              </a:solidFill>
              <a:latin typeface="Comic Sans MS" pitchFamily="66" charset="0"/>
            </a:rPr>
            <a:t>.</a:t>
          </a:r>
          <a:endParaRPr lang="id-ID" sz="1800" b="0" dirty="0">
            <a:solidFill>
              <a:schemeClr val="accent3">
                <a:lumMod val="50000"/>
              </a:schemeClr>
            </a:solidFill>
            <a:latin typeface="Comic Sans MS" pitchFamily="66" charset="0"/>
          </a:endParaRPr>
        </a:p>
      </dgm:t>
    </dgm:pt>
    <dgm:pt modelId="{D8FC069F-5AAC-4F5C-BB5F-6BA4C8E595D5}" type="sibTrans" cxnId="{FC568B1E-A2AF-4A77-BDF8-8324708DF619}">
      <dgm:prSet/>
      <dgm:spPr/>
      <dgm:t>
        <a:bodyPr/>
        <a:lstStyle/>
        <a:p>
          <a:endParaRPr lang="id-ID" sz="1800" b="0">
            <a:solidFill>
              <a:schemeClr val="accent3">
                <a:lumMod val="50000"/>
              </a:schemeClr>
            </a:solidFill>
            <a:latin typeface="Comic Sans MS" pitchFamily="66" charset="0"/>
          </a:endParaRPr>
        </a:p>
      </dgm:t>
    </dgm:pt>
    <dgm:pt modelId="{ED01087E-CDC8-4FC1-AC29-29AD636B5C63}" type="parTrans" cxnId="{FC568B1E-A2AF-4A77-BDF8-8324708DF619}">
      <dgm:prSet/>
      <dgm:spPr/>
      <dgm:t>
        <a:bodyPr/>
        <a:lstStyle/>
        <a:p>
          <a:endParaRPr lang="id-ID" sz="1800" b="0">
            <a:solidFill>
              <a:schemeClr val="accent3">
                <a:lumMod val="50000"/>
              </a:schemeClr>
            </a:solidFill>
            <a:latin typeface="Comic Sans MS" pitchFamily="66" charset="0"/>
          </a:endParaRPr>
        </a:p>
      </dgm:t>
    </dgm:pt>
    <dgm:pt modelId="{76B86D54-927A-4705-AF9B-AC3E4B821630}">
      <dgm:prSet phldrT="[Text]" custT="1"/>
      <dgm:spPr/>
      <dgm:t>
        <a:bodyPr/>
        <a:lstStyle/>
        <a:p>
          <a:r>
            <a:rPr lang="en-US" sz="2000" b="0" dirty="0" err="1" smtClean="0">
              <a:solidFill>
                <a:schemeClr val="accent3">
                  <a:lumMod val="50000"/>
                </a:schemeClr>
              </a:solidFill>
              <a:latin typeface="Comic Sans MS" pitchFamily="66" charset="0"/>
            </a:rPr>
            <a:t>Perilaku</a:t>
          </a:r>
          <a:r>
            <a:rPr lang="en-US" sz="2000" b="0" dirty="0" smtClean="0">
              <a:solidFill>
                <a:schemeClr val="accent3">
                  <a:lumMod val="50000"/>
                </a:schemeClr>
              </a:solidFill>
              <a:latin typeface="Comic Sans MS" pitchFamily="66" charset="0"/>
            </a:rPr>
            <a:t> </a:t>
          </a:r>
          <a:r>
            <a:rPr lang="en-US" sz="2000" b="0" dirty="0" err="1" smtClean="0">
              <a:solidFill>
                <a:schemeClr val="accent3">
                  <a:lumMod val="50000"/>
                </a:schemeClr>
              </a:solidFill>
              <a:latin typeface="Comic Sans MS" pitchFamily="66" charset="0"/>
            </a:rPr>
            <a:t>Pemimpin</a:t>
          </a:r>
          <a:endParaRPr lang="id-ID" sz="2000" b="0" dirty="0">
            <a:solidFill>
              <a:schemeClr val="accent3">
                <a:lumMod val="50000"/>
              </a:schemeClr>
            </a:solidFill>
            <a:latin typeface="Comic Sans MS" pitchFamily="66" charset="0"/>
          </a:endParaRPr>
        </a:p>
      </dgm:t>
    </dgm:pt>
    <dgm:pt modelId="{26F031E4-60C2-433F-8EFD-018FD49358C3}" type="sibTrans" cxnId="{D7C24396-A150-403D-A971-AAB8CA6DB22B}">
      <dgm:prSet/>
      <dgm:spPr/>
      <dgm:t>
        <a:bodyPr/>
        <a:lstStyle/>
        <a:p>
          <a:endParaRPr lang="id-ID" sz="1800" b="0">
            <a:solidFill>
              <a:schemeClr val="accent3">
                <a:lumMod val="50000"/>
              </a:schemeClr>
            </a:solidFill>
            <a:latin typeface="Comic Sans MS" pitchFamily="66" charset="0"/>
          </a:endParaRPr>
        </a:p>
      </dgm:t>
    </dgm:pt>
    <dgm:pt modelId="{AF93AB04-C1A2-4D99-BDDA-F6FFD78D7337}" type="parTrans" cxnId="{D7C24396-A150-403D-A971-AAB8CA6DB22B}">
      <dgm:prSet/>
      <dgm:spPr/>
      <dgm:t>
        <a:bodyPr/>
        <a:lstStyle/>
        <a:p>
          <a:endParaRPr lang="id-ID" sz="1800" b="0">
            <a:solidFill>
              <a:schemeClr val="accent3">
                <a:lumMod val="50000"/>
              </a:schemeClr>
            </a:solidFill>
            <a:latin typeface="Comic Sans MS" pitchFamily="66" charset="0"/>
          </a:endParaRPr>
        </a:p>
      </dgm:t>
    </dgm:pt>
    <dgm:pt modelId="{CF11DC96-D877-4683-A058-42C363B28F27}">
      <dgm:prSet custT="1"/>
      <dgm:spPr/>
      <dgm:t>
        <a:bodyPr/>
        <a:lstStyle/>
        <a:p>
          <a:r>
            <a:rPr lang="id-ID" sz="1800" b="1" i="1" dirty="0" smtClean="0">
              <a:solidFill>
                <a:schemeClr val="accent3">
                  <a:lumMod val="50000"/>
                </a:schemeClr>
              </a:solidFill>
              <a:latin typeface="Comic Sans MS" pitchFamily="66" charset="0"/>
            </a:rPr>
            <a:t>Directive leadership.</a:t>
          </a:r>
          <a:r>
            <a:rPr lang="id-ID"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Memberi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tahu</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apa</a:t>
          </a:r>
          <a:r>
            <a:rPr lang="en-US" sz="1800" b="0" dirty="0" smtClean="0">
              <a:solidFill>
                <a:schemeClr val="accent3">
                  <a:lumMod val="50000"/>
                </a:schemeClr>
              </a:solidFill>
              <a:latin typeface="Comic Sans MS" pitchFamily="66" charset="0"/>
            </a:rPr>
            <a:t> yang </a:t>
          </a:r>
          <a:r>
            <a:rPr lang="en-US" sz="1800" b="0" dirty="0" err="1" smtClean="0">
              <a:solidFill>
                <a:schemeClr val="accent3">
                  <a:lumMod val="50000"/>
                </a:schemeClr>
              </a:solidFill>
              <a:latin typeface="Comic Sans MS" pitchFamily="66" charset="0"/>
            </a:rPr>
            <a:t>harus</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mereka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lakukan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memberikan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panduan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khusus</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meminta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untuk</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mengikuti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aturan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prosedur</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menjadwalkan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mengoordinasikan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pekerjaan</a:t>
          </a:r>
          <a:r>
            <a:rPr lang="en-US" sz="1800" b="0" dirty="0" smtClean="0">
              <a:solidFill>
                <a:schemeClr val="accent3">
                  <a:lumMod val="50000"/>
                </a:schemeClr>
              </a:solidFill>
              <a:latin typeface="Comic Sans MS" pitchFamily="66" charset="0"/>
            </a:rPr>
            <a:t>.</a:t>
          </a:r>
        </a:p>
      </dgm:t>
    </dgm:pt>
    <dgm:pt modelId="{3CA50694-FDCD-4511-BEFE-5C5E189190D2}" type="parTrans" cxnId="{8FA23A14-65D3-4614-BC71-05F2EE2E1EB7}">
      <dgm:prSet/>
      <dgm:spPr/>
      <dgm:t>
        <a:bodyPr/>
        <a:lstStyle/>
        <a:p>
          <a:endParaRPr lang="id-ID" sz="1800" b="0"/>
        </a:p>
      </dgm:t>
    </dgm:pt>
    <dgm:pt modelId="{014B9F82-6A9B-4CB8-BA4B-076D1392CDE7}" type="sibTrans" cxnId="{8FA23A14-65D3-4614-BC71-05F2EE2E1EB7}">
      <dgm:prSet/>
      <dgm:spPr/>
      <dgm:t>
        <a:bodyPr/>
        <a:lstStyle/>
        <a:p>
          <a:endParaRPr lang="id-ID" sz="1800" b="0"/>
        </a:p>
      </dgm:t>
    </dgm:pt>
    <dgm:pt modelId="{B1D7E141-09C9-464A-94A5-8C0F72DD3F0D}">
      <dgm:prSet custT="1"/>
      <dgm:spPr/>
      <dgm:t>
        <a:bodyPr/>
        <a:lstStyle/>
        <a:p>
          <a:r>
            <a:rPr lang="id-ID" sz="1800" b="1" i="1" dirty="0" smtClean="0">
              <a:solidFill>
                <a:schemeClr val="accent3">
                  <a:lumMod val="50000"/>
                </a:schemeClr>
              </a:solidFill>
              <a:latin typeface="Comic Sans MS" pitchFamily="66" charset="0"/>
            </a:rPr>
            <a:t>Participative leadership</a:t>
          </a:r>
          <a:r>
            <a:rPr lang="id-ID" sz="1800" b="1" i="0" dirty="0" smtClean="0">
              <a:solidFill>
                <a:schemeClr val="accent3">
                  <a:lumMod val="50000"/>
                </a:schemeClr>
              </a:solidFill>
              <a:latin typeface="Comic Sans MS" pitchFamily="66" charset="0"/>
            </a:rPr>
            <a:t>.</a:t>
          </a:r>
          <a:r>
            <a:rPr lang="id-ID"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Berkonsultasi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dengan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mempertimbangkan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pendapat</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saran </a:t>
          </a:r>
          <a:r>
            <a:rPr lang="en-US" sz="1800" b="0" dirty="0" err="1" smtClean="0">
              <a:solidFill>
                <a:schemeClr val="accent3">
                  <a:lumMod val="50000"/>
                </a:schemeClr>
              </a:solidFill>
              <a:latin typeface="Comic Sans MS" pitchFamily="66" charset="0"/>
            </a:rPr>
            <a:t>mereka</a:t>
          </a:r>
          <a:r>
            <a:rPr lang="en-US" sz="1800" b="0" dirty="0" smtClean="0">
              <a:solidFill>
                <a:schemeClr val="accent3">
                  <a:lumMod val="50000"/>
                </a:schemeClr>
              </a:solidFill>
              <a:latin typeface="Comic Sans MS" pitchFamily="66" charset="0"/>
            </a:rPr>
            <a:t>.</a:t>
          </a:r>
        </a:p>
      </dgm:t>
    </dgm:pt>
    <dgm:pt modelId="{294E8AA6-4EF2-49D9-AC25-E1C513E585E6}" type="parTrans" cxnId="{948C369A-3D55-410E-B001-E5E9DF32784E}">
      <dgm:prSet/>
      <dgm:spPr/>
      <dgm:t>
        <a:bodyPr/>
        <a:lstStyle/>
        <a:p>
          <a:endParaRPr lang="id-ID"/>
        </a:p>
      </dgm:t>
    </dgm:pt>
    <dgm:pt modelId="{3C0C4317-FB97-46D7-8B5B-C9F6F40188A8}" type="sibTrans" cxnId="{948C369A-3D55-410E-B001-E5E9DF32784E}">
      <dgm:prSet/>
      <dgm:spPr/>
      <dgm:t>
        <a:bodyPr/>
        <a:lstStyle/>
        <a:p>
          <a:endParaRPr lang="id-ID"/>
        </a:p>
      </dgm:t>
    </dgm:pt>
    <dgm:pt modelId="{FE67BA36-F26D-4D5F-8363-B1C55BE9C180}">
      <dgm:prSet custT="1"/>
      <dgm:spPr/>
      <dgm:t>
        <a:bodyPr/>
        <a:lstStyle/>
        <a:p>
          <a:r>
            <a:rPr lang="id-ID" sz="1800" b="1" i="1" dirty="0" smtClean="0">
              <a:solidFill>
                <a:schemeClr val="accent3">
                  <a:lumMod val="50000"/>
                </a:schemeClr>
              </a:solidFill>
              <a:latin typeface="Comic Sans MS" pitchFamily="66" charset="0"/>
            </a:rPr>
            <a:t>Achievement-oriented leadership</a:t>
          </a:r>
          <a:r>
            <a:rPr lang="id-ID" sz="1800" b="1" i="0" dirty="0" smtClean="0">
              <a:solidFill>
                <a:schemeClr val="accent3">
                  <a:lumMod val="50000"/>
                </a:schemeClr>
              </a:solidFill>
              <a:latin typeface="Comic Sans MS" pitchFamily="66" charset="0"/>
            </a:rPr>
            <a:t>.</a:t>
          </a:r>
          <a:r>
            <a:rPr lang="id-ID"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Menetapkan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tujuan</a:t>
          </a:r>
          <a:r>
            <a:rPr lang="en-US" sz="1800" b="0" dirty="0" smtClean="0">
              <a:solidFill>
                <a:schemeClr val="accent3">
                  <a:lumMod val="50000"/>
                </a:schemeClr>
              </a:solidFill>
              <a:latin typeface="Comic Sans MS" pitchFamily="66" charset="0"/>
            </a:rPr>
            <a:t> yang </a:t>
          </a:r>
          <a:r>
            <a:rPr lang="en-US" sz="1800" b="0" dirty="0" err="1" smtClean="0">
              <a:solidFill>
                <a:schemeClr val="accent3">
                  <a:lumMod val="50000"/>
                </a:schemeClr>
              </a:solidFill>
              <a:latin typeface="Comic Sans MS" pitchFamily="66" charset="0"/>
            </a:rPr>
            <a:t>menantang</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mencari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kinerja</a:t>
          </a:r>
          <a:r>
            <a:rPr lang="en-US" sz="1800" b="0" dirty="0" smtClean="0">
              <a:solidFill>
                <a:schemeClr val="accent3">
                  <a:lumMod val="50000"/>
                </a:schemeClr>
              </a:solidFill>
              <a:latin typeface="Comic Sans MS" pitchFamily="66" charset="0"/>
            </a:rPr>
            <a:t> yang </a:t>
          </a:r>
          <a:r>
            <a:rPr lang="en-US" sz="1800" b="0" dirty="0" err="1" smtClean="0">
              <a:solidFill>
                <a:schemeClr val="accent3">
                  <a:lumMod val="50000"/>
                </a:schemeClr>
              </a:solidFill>
              <a:latin typeface="Comic Sans MS" pitchFamily="66" charset="0"/>
            </a:rPr>
            <a:t>lebih</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baik</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menekankan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keunggulan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menunjukkan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keyakinan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bahwa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bawahan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akan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mencapai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standar</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tinggi</a:t>
          </a:r>
          <a:r>
            <a:rPr lang="en-US" sz="1800" b="0" dirty="0" smtClean="0">
              <a:solidFill>
                <a:schemeClr val="accent3">
                  <a:lumMod val="50000"/>
                </a:schemeClr>
              </a:solidFill>
              <a:latin typeface="Comic Sans MS" pitchFamily="66" charset="0"/>
            </a:rPr>
            <a:t>.</a:t>
          </a:r>
          <a:endParaRPr lang="id-ID" sz="1800" b="0" dirty="0"/>
        </a:p>
      </dgm:t>
    </dgm:pt>
    <dgm:pt modelId="{C4C0935C-9A2D-4C62-9DDC-8CD478AC1617}" type="parTrans" cxnId="{684B4B5C-EDE8-42B5-8F4D-BBA86AB61DCC}">
      <dgm:prSet/>
      <dgm:spPr/>
      <dgm:t>
        <a:bodyPr/>
        <a:lstStyle/>
        <a:p>
          <a:endParaRPr lang="id-ID"/>
        </a:p>
      </dgm:t>
    </dgm:pt>
    <dgm:pt modelId="{F0FFA79F-2E94-44F9-A65F-E586AD99BF83}" type="sibTrans" cxnId="{684B4B5C-EDE8-42B5-8F4D-BBA86AB61DCC}">
      <dgm:prSet/>
      <dgm:spPr/>
      <dgm:t>
        <a:bodyPr/>
        <a:lstStyle/>
        <a:p>
          <a:endParaRPr lang="id-ID"/>
        </a:p>
      </dgm:t>
    </dgm:pt>
    <dgm:pt modelId="{C5754006-AB3E-4961-8A46-DEECA5E90245}" type="pres">
      <dgm:prSet presAssocID="{620911C7-2FA6-4E2E-AB78-4D9A5C8863DB}" presName="Name0" presStyleCnt="0">
        <dgm:presLayoutVars>
          <dgm:dir/>
          <dgm:animLvl val="lvl"/>
          <dgm:resizeHandles val="exact"/>
        </dgm:presLayoutVars>
      </dgm:prSet>
      <dgm:spPr/>
      <dgm:t>
        <a:bodyPr/>
        <a:lstStyle/>
        <a:p>
          <a:endParaRPr lang="id-ID"/>
        </a:p>
      </dgm:t>
    </dgm:pt>
    <dgm:pt modelId="{71CD3103-3039-4672-BA27-7CBE4ADFC44D}" type="pres">
      <dgm:prSet presAssocID="{63F05649-C61E-44C6-A56A-E65496FAC648}" presName="linNode" presStyleCnt="0"/>
      <dgm:spPr/>
    </dgm:pt>
    <dgm:pt modelId="{6FE8C249-0A27-4238-87EB-7930A5D6FD4B}" type="pres">
      <dgm:prSet presAssocID="{63F05649-C61E-44C6-A56A-E65496FAC648}" presName="parentText" presStyleLbl="node1" presStyleIdx="0" presStyleCnt="2" custScaleX="101374" custScaleY="34487">
        <dgm:presLayoutVars>
          <dgm:chMax val="1"/>
          <dgm:bulletEnabled val="1"/>
        </dgm:presLayoutVars>
      </dgm:prSet>
      <dgm:spPr/>
      <dgm:t>
        <a:bodyPr/>
        <a:lstStyle/>
        <a:p>
          <a:endParaRPr lang="id-ID"/>
        </a:p>
      </dgm:t>
    </dgm:pt>
    <dgm:pt modelId="{4AF50DB3-B815-47C6-AB50-504EF50B6B1A}" type="pres">
      <dgm:prSet presAssocID="{63F05649-C61E-44C6-A56A-E65496FAC648}" presName="descendantText" presStyleLbl="alignAccFollowNode1" presStyleIdx="0" presStyleCnt="2" custScaleX="273696" custScaleY="40394">
        <dgm:presLayoutVars>
          <dgm:bulletEnabled val="1"/>
        </dgm:presLayoutVars>
      </dgm:prSet>
      <dgm:spPr/>
      <dgm:t>
        <a:bodyPr/>
        <a:lstStyle/>
        <a:p>
          <a:endParaRPr lang="id-ID"/>
        </a:p>
      </dgm:t>
    </dgm:pt>
    <dgm:pt modelId="{AD44ED53-8D4D-4C5E-8FD5-7C7451BCA416}" type="pres">
      <dgm:prSet presAssocID="{FFB2BCEF-F702-4EAD-BDC6-D822F6959C2C}" presName="sp" presStyleCnt="0"/>
      <dgm:spPr/>
    </dgm:pt>
    <dgm:pt modelId="{8D2466CA-DBCD-4369-A112-7E1B6A770247}" type="pres">
      <dgm:prSet presAssocID="{76B86D54-927A-4705-AF9B-AC3E4B821630}" presName="linNode" presStyleCnt="0"/>
      <dgm:spPr/>
    </dgm:pt>
    <dgm:pt modelId="{E4522BEB-65E1-4852-A4D3-C25F9F6DC476}" type="pres">
      <dgm:prSet presAssocID="{76B86D54-927A-4705-AF9B-AC3E4B821630}" presName="parentText" presStyleLbl="node1" presStyleIdx="1" presStyleCnt="2" custScaleX="55096" custLinFactNeighborY="-1723">
        <dgm:presLayoutVars>
          <dgm:chMax val="1"/>
          <dgm:bulletEnabled val="1"/>
        </dgm:presLayoutVars>
      </dgm:prSet>
      <dgm:spPr/>
      <dgm:t>
        <a:bodyPr/>
        <a:lstStyle/>
        <a:p>
          <a:endParaRPr lang="id-ID"/>
        </a:p>
      </dgm:t>
    </dgm:pt>
    <dgm:pt modelId="{CC0BF8CE-FB6C-4AE6-AF19-0E580FD99AD1}" type="pres">
      <dgm:prSet presAssocID="{76B86D54-927A-4705-AF9B-AC3E4B821630}" presName="descendantText" presStyleLbl="alignAccFollowNode1" presStyleIdx="1" presStyleCnt="2" custScaleX="143096" custScaleY="123298" custLinFactNeighborY="-1579">
        <dgm:presLayoutVars>
          <dgm:bulletEnabled val="1"/>
        </dgm:presLayoutVars>
      </dgm:prSet>
      <dgm:spPr/>
      <dgm:t>
        <a:bodyPr/>
        <a:lstStyle/>
        <a:p>
          <a:endParaRPr lang="id-ID"/>
        </a:p>
      </dgm:t>
    </dgm:pt>
  </dgm:ptLst>
  <dgm:cxnLst>
    <dgm:cxn modelId="{5E03A324-B072-4F3E-ACDE-0F90F6EED333}" type="presOf" srcId="{0949FC7E-2B5E-4D81-A274-1156333EFE86}" destId="{4AF50DB3-B815-47C6-AB50-504EF50B6B1A}" srcOrd="0" destOrd="0" presId="urn:microsoft.com/office/officeart/2005/8/layout/vList5"/>
    <dgm:cxn modelId="{D8704789-E6A4-41FB-80E3-AF90BF8017A9}" srcId="{620911C7-2FA6-4E2E-AB78-4D9A5C8863DB}" destId="{63F05649-C61E-44C6-A56A-E65496FAC648}" srcOrd="0" destOrd="0" parTransId="{84D7FD03-49F4-4938-AEBC-5B23845924B8}" sibTransId="{FFB2BCEF-F702-4EAD-BDC6-D822F6959C2C}"/>
    <dgm:cxn modelId="{5ED9ED17-99F5-4925-B3F6-A06474BFFA21}" type="presOf" srcId="{620911C7-2FA6-4E2E-AB78-4D9A5C8863DB}" destId="{C5754006-AB3E-4961-8A46-DEECA5E90245}" srcOrd="0" destOrd="0" presId="urn:microsoft.com/office/officeart/2005/8/layout/vList5"/>
    <dgm:cxn modelId="{2BE05336-CDDA-4D06-9B27-70F32D18AEA2}" srcId="{63F05649-C61E-44C6-A56A-E65496FAC648}" destId="{0949FC7E-2B5E-4D81-A274-1156333EFE86}" srcOrd="0" destOrd="0" parTransId="{5A84DB88-EC13-495C-817F-C5D26C268D10}" sibTransId="{B771C6E2-2A53-47C3-89EE-657AB0950258}"/>
    <dgm:cxn modelId="{8FA23A14-65D3-4614-BC71-05F2EE2E1EB7}" srcId="{76B86D54-927A-4705-AF9B-AC3E4B821630}" destId="{CF11DC96-D877-4683-A058-42C363B28F27}" srcOrd="1" destOrd="0" parTransId="{3CA50694-FDCD-4511-BEFE-5C5E189190D2}" sibTransId="{014B9F82-6A9B-4CB8-BA4B-076D1392CDE7}"/>
    <dgm:cxn modelId="{9980B0D7-5C46-4711-BA9A-D282162C362A}" type="presOf" srcId="{CF11DC96-D877-4683-A058-42C363B28F27}" destId="{CC0BF8CE-FB6C-4AE6-AF19-0E580FD99AD1}" srcOrd="0" destOrd="1" presId="urn:microsoft.com/office/officeart/2005/8/layout/vList5"/>
    <dgm:cxn modelId="{684B4B5C-EDE8-42B5-8F4D-BBA86AB61DCC}" srcId="{76B86D54-927A-4705-AF9B-AC3E4B821630}" destId="{FE67BA36-F26D-4D5F-8363-B1C55BE9C180}" srcOrd="3" destOrd="0" parTransId="{C4C0935C-9A2D-4C62-9DDC-8CD478AC1617}" sibTransId="{F0FFA79F-2E94-44F9-A65F-E586AD99BF83}"/>
    <dgm:cxn modelId="{FC568B1E-A2AF-4A77-BDF8-8324708DF619}" srcId="{76B86D54-927A-4705-AF9B-AC3E4B821630}" destId="{C00ABEA1-8B99-4579-8E00-D4EBF9776BF2}" srcOrd="0" destOrd="0" parTransId="{ED01087E-CDC8-4FC1-AC29-29AD636B5C63}" sibTransId="{D8FC069F-5AAC-4F5C-BB5F-6BA4C8E595D5}"/>
    <dgm:cxn modelId="{A4EFDF2C-CA70-4386-838F-5EDD2969CFEC}" type="presOf" srcId="{63F05649-C61E-44C6-A56A-E65496FAC648}" destId="{6FE8C249-0A27-4238-87EB-7930A5D6FD4B}" srcOrd="0" destOrd="0" presId="urn:microsoft.com/office/officeart/2005/8/layout/vList5"/>
    <dgm:cxn modelId="{CC5E16C6-0BF8-43B8-949E-AB672A1A4D23}" type="presOf" srcId="{76B86D54-927A-4705-AF9B-AC3E4B821630}" destId="{E4522BEB-65E1-4852-A4D3-C25F9F6DC476}" srcOrd="0" destOrd="0" presId="urn:microsoft.com/office/officeart/2005/8/layout/vList5"/>
    <dgm:cxn modelId="{9F1677BF-DD3E-45B1-ABF1-EF1CBDCB4452}" type="presOf" srcId="{C00ABEA1-8B99-4579-8E00-D4EBF9776BF2}" destId="{CC0BF8CE-FB6C-4AE6-AF19-0E580FD99AD1}" srcOrd="0" destOrd="0" presId="urn:microsoft.com/office/officeart/2005/8/layout/vList5"/>
    <dgm:cxn modelId="{D7C24396-A150-403D-A971-AAB8CA6DB22B}" srcId="{620911C7-2FA6-4E2E-AB78-4D9A5C8863DB}" destId="{76B86D54-927A-4705-AF9B-AC3E4B821630}" srcOrd="1" destOrd="0" parTransId="{AF93AB04-C1A2-4D99-BDDA-F6FFD78D7337}" sibTransId="{26F031E4-60C2-433F-8EFD-018FD49358C3}"/>
    <dgm:cxn modelId="{3E0B0664-8897-474A-9012-1C2CF2789268}" type="presOf" srcId="{B1D7E141-09C9-464A-94A5-8C0F72DD3F0D}" destId="{CC0BF8CE-FB6C-4AE6-AF19-0E580FD99AD1}" srcOrd="0" destOrd="2" presId="urn:microsoft.com/office/officeart/2005/8/layout/vList5"/>
    <dgm:cxn modelId="{948C369A-3D55-410E-B001-E5E9DF32784E}" srcId="{76B86D54-927A-4705-AF9B-AC3E4B821630}" destId="{B1D7E141-09C9-464A-94A5-8C0F72DD3F0D}" srcOrd="2" destOrd="0" parTransId="{294E8AA6-4EF2-49D9-AC25-E1C513E585E6}" sibTransId="{3C0C4317-FB97-46D7-8B5B-C9F6F40188A8}"/>
    <dgm:cxn modelId="{9DDCE0F9-0D58-4AF2-9C9B-37D7BDD5F2C5}" type="presOf" srcId="{FE67BA36-F26D-4D5F-8363-B1C55BE9C180}" destId="{CC0BF8CE-FB6C-4AE6-AF19-0E580FD99AD1}" srcOrd="0" destOrd="3" presId="urn:microsoft.com/office/officeart/2005/8/layout/vList5"/>
    <dgm:cxn modelId="{40C346EC-7968-40B1-8218-7FDD1692366D}" type="presParOf" srcId="{C5754006-AB3E-4961-8A46-DEECA5E90245}" destId="{71CD3103-3039-4672-BA27-7CBE4ADFC44D}" srcOrd="0" destOrd="0" presId="urn:microsoft.com/office/officeart/2005/8/layout/vList5"/>
    <dgm:cxn modelId="{595AD780-CAA0-46D1-AC99-722E1130FC51}" type="presParOf" srcId="{71CD3103-3039-4672-BA27-7CBE4ADFC44D}" destId="{6FE8C249-0A27-4238-87EB-7930A5D6FD4B}" srcOrd="0" destOrd="0" presId="urn:microsoft.com/office/officeart/2005/8/layout/vList5"/>
    <dgm:cxn modelId="{325B6979-1C9C-4EDE-BC96-9C7613523616}" type="presParOf" srcId="{71CD3103-3039-4672-BA27-7CBE4ADFC44D}" destId="{4AF50DB3-B815-47C6-AB50-504EF50B6B1A}" srcOrd="1" destOrd="0" presId="urn:microsoft.com/office/officeart/2005/8/layout/vList5"/>
    <dgm:cxn modelId="{D5514C63-5D44-4683-8C9B-770191C1C329}" type="presParOf" srcId="{C5754006-AB3E-4961-8A46-DEECA5E90245}" destId="{AD44ED53-8D4D-4C5E-8FD5-7C7451BCA416}" srcOrd="1" destOrd="0" presId="urn:microsoft.com/office/officeart/2005/8/layout/vList5"/>
    <dgm:cxn modelId="{92AA2EB2-69B8-4DA4-8FB6-7EC9A4E0C3C5}" type="presParOf" srcId="{C5754006-AB3E-4961-8A46-DEECA5E90245}" destId="{8D2466CA-DBCD-4369-A112-7E1B6A770247}" srcOrd="2" destOrd="0" presId="urn:microsoft.com/office/officeart/2005/8/layout/vList5"/>
    <dgm:cxn modelId="{E72F8D6E-70DC-4729-917F-7EBEC95B8F85}" type="presParOf" srcId="{8D2466CA-DBCD-4369-A112-7E1B6A770247}" destId="{E4522BEB-65E1-4852-A4D3-C25F9F6DC476}" srcOrd="0" destOrd="0" presId="urn:microsoft.com/office/officeart/2005/8/layout/vList5"/>
    <dgm:cxn modelId="{577BD85E-6EF7-4AC9-AC35-9C7A588E4C89}" type="presParOf" srcId="{8D2466CA-DBCD-4369-A112-7E1B6A770247}" destId="{CC0BF8CE-FB6C-4AE6-AF19-0E580FD99AD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8213BA4-DAEC-4B91-AEC6-294E739985C6}" type="doc">
      <dgm:prSet loTypeId="urn:microsoft.com/office/officeart/2005/8/layout/list1" loCatId="list" qsTypeId="urn:microsoft.com/office/officeart/2005/8/quickstyle/simple3" qsCatId="simple" csTypeId="urn:microsoft.com/office/officeart/2005/8/colors/colorful3" csCatId="colorful" phldr="1"/>
      <dgm:spPr/>
      <dgm:t>
        <a:bodyPr/>
        <a:lstStyle/>
        <a:p>
          <a:endParaRPr lang="id-ID"/>
        </a:p>
      </dgm:t>
    </dgm:pt>
    <dgm:pt modelId="{629C8ABB-7C01-42C5-8D47-65E44C787792}">
      <dgm:prSet phldrT="[Text]" custT="1"/>
      <dgm:spPr/>
      <dgm:t>
        <a:bodyPr/>
        <a:lstStyle/>
        <a:p>
          <a:r>
            <a:rPr lang="id-ID" sz="1800" b="0" dirty="0" smtClean="0">
              <a:solidFill>
                <a:schemeClr val="accent3">
                  <a:lumMod val="50000"/>
                </a:schemeClr>
              </a:solidFill>
              <a:latin typeface="Comic Sans MS" pitchFamily="66" charset="0"/>
            </a:rPr>
            <a:t>Menguji kondisi di mana sumber daya kognitif seperti kecerdasan &amp; pengalaman itu berhubungan dengan kinerja.</a:t>
          </a:r>
          <a:endParaRPr lang="id-ID" sz="1800" dirty="0">
            <a:solidFill>
              <a:schemeClr val="accent3">
                <a:lumMod val="50000"/>
              </a:schemeClr>
            </a:solidFill>
            <a:latin typeface="Comic Sans MS" pitchFamily="66" charset="0"/>
          </a:endParaRPr>
        </a:p>
      </dgm:t>
    </dgm:pt>
    <dgm:pt modelId="{2CC338C2-AC97-4F0C-AEF5-CDC0E08AD164}" type="parTrans" cxnId="{20D42CE4-176D-49FB-8C02-CE8329F30839}">
      <dgm:prSet/>
      <dgm:spPr/>
      <dgm:t>
        <a:bodyPr/>
        <a:lstStyle/>
        <a:p>
          <a:endParaRPr lang="id-ID" sz="1800">
            <a:solidFill>
              <a:schemeClr val="accent3">
                <a:lumMod val="50000"/>
              </a:schemeClr>
            </a:solidFill>
            <a:latin typeface="Comic Sans MS" pitchFamily="66" charset="0"/>
          </a:endParaRPr>
        </a:p>
      </dgm:t>
    </dgm:pt>
    <dgm:pt modelId="{0B95B9ED-A8B5-48F9-BE55-187D3C6450AC}" type="sibTrans" cxnId="{20D42CE4-176D-49FB-8C02-CE8329F30839}">
      <dgm:prSet/>
      <dgm:spPr/>
      <dgm:t>
        <a:bodyPr/>
        <a:lstStyle/>
        <a:p>
          <a:endParaRPr lang="id-ID" sz="1800">
            <a:solidFill>
              <a:schemeClr val="accent3">
                <a:lumMod val="50000"/>
              </a:schemeClr>
            </a:solidFill>
            <a:latin typeface="Comic Sans MS" pitchFamily="66" charset="0"/>
          </a:endParaRPr>
        </a:p>
      </dgm:t>
    </dgm:pt>
    <dgm:pt modelId="{C78FD832-8D63-4CCF-B663-3AE50D60F5E6}">
      <dgm:prSet phldrT="[Text]" custT="1"/>
      <dgm:spPr/>
      <dgm:t>
        <a:bodyPr/>
        <a:lstStyle/>
        <a:p>
          <a:r>
            <a:rPr lang="en-US" sz="1800" dirty="0" err="1" smtClean="0">
              <a:solidFill>
                <a:schemeClr val="accent3">
                  <a:lumMod val="50000"/>
                </a:schemeClr>
              </a:solidFill>
              <a:latin typeface="Comic Sans MS" pitchFamily="66" charset="0"/>
            </a:rPr>
            <a:t>Fo</a:t>
          </a:r>
          <a:r>
            <a:rPr lang="id-ID" sz="1800" dirty="0" smtClean="0">
              <a:solidFill>
                <a:schemeClr val="accent3">
                  <a:lumMod val="50000"/>
                </a:schemeClr>
              </a:solidFill>
              <a:latin typeface="Comic Sans MS" pitchFamily="66" charset="0"/>
            </a:rPr>
            <a:t>k</a:t>
          </a:r>
          <a:r>
            <a:rPr lang="en-US" sz="1800" dirty="0" smtClean="0">
              <a:solidFill>
                <a:schemeClr val="accent3">
                  <a:lumMod val="50000"/>
                </a:schemeClr>
              </a:solidFill>
              <a:latin typeface="Comic Sans MS" pitchFamily="66" charset="0"/>
            </a:rPr>
            <a:t>us </a:t>
          </a:r>
          <a:r>
            <a:rPr lang="en-US" sz="1800" dirty="0" err="1" smtClean="0">
              <a:solidFill>
                <a:schemeClr val="accent3">
                  <a:lumMod val="50000"/>
                </a:schemeClr>
              </a:solidFill>
              <a:latin typeface="Comic Sans MS" pitchFamily="66" charset="0"/>
            </a:rPr>
            <a:t>pada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peran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ketegangan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jiwa</a:t>
          </a:r>
          <a:r>
            <a:rPr lang="en-US" sz="1800" dirty="0" smtClean="0">
              <a:solidFill>
                <a:schemeClr val="accent3">
                  <a:lumMod val="50000"/>
                </a:schemeClr>
              </a:solidFill>
              <a:latin typeface="Comic Sans MS" pitchFamily="66" charset="0"/>
            </a:rPr>
            <a:t> (</a:t>
          </a:r>
          <a:r>
            <a:rPr lang="en-US" sz="1800" i="1" dirty="0" smtClean="0">
              <a:solidFill>
                <a:schemeClr val="accent3">
                  <a:lumMod val="50000"/>
                </a:schemeClr>
              </a:solidFill>
              <a:latin typeface="Comic Sans MS" pitchFamily="66" charset="0"/>
            </a:rPr>
            <a:t>stress</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sebagai</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bentuk</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situasi</a:t>
          </a:r>
          <a:r>
            <a:rPr lang="en-US" sz="1800" dirty="0" smtClean="0">
              <a:solidFill>
                <a:schemeClr val="accent3">
                  <a:lumMod val="50000"/>
                </a:schemeClr>
              </a:solidFill>
              <a:latin typeface="Comic Sans MS" pitchFamily="66" charset="0"/>
            </a:rPr>
            <a:t> yang </a:t>
          </a:r>
          <a:r>
            <a:rPr lang="en-US" sz="1800" dirty="0" err="1" smtClean="0">
              <a:solidFill>
                <a:schemeClr val="accent3">
                  <a:lumMod val="50000"/>
                </a:schemeClr>
              </a:solidFill>
              <a:latin typeface="Comic Sans MS" pitchFamily="66" charset="0"/>
            </a:rPr>
            <a:t>tidak</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menguntungkan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dan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bagaimana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kecerdasan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dan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pengalaman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seorang</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pemimpin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mempengaruhi</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reaksinya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terhadap</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ketegangan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jiwa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tersebut</a:t>
          </a:r>
          <a:r>
            <a:rPr lang="id-ID" sz="1800" smtClean="0">
              <a:solidFill>
                <a:schemeClr val="accent3">
                  <a:lumMod val="50000"/>
                </a:schemeClr>
              </a:solidFill>
              <a:latin typeface="Comic Sans MS" pitchFamily="66" charset="0"/>
            </a:rPr>
            <a:t>.</a:t>
          </a:r>
          <a:endParaRPr lang="id-ID" sz="1800" dirty="0">
            <a:solidFill>
              <a:schemeClr val="accent3">
                <a:lumMod val="50000"/>
              </a:schemeClr>
            </a:solidFill>
            <a:latin typeface="Comic Sans MS" pitchFamily="66" charset="0"/>
          </a:endParaRPr>
        </a:p>
      </dgm:t>
    </dgm:pt>
    <dgm:pt modelId="{D1F6CA1D-4FFD-4169-840D-3E8B6F3F2376}" type="parTrans" cxnId="{0B082F67-94B0-4B49-956D-5F6695CE4329}">
      <dgm:prSet/>
      <dgm:spPr/>
      <dgm:t>
        <a:bodyPr/>
        <a:lstStyle/>
        <a:p>
          <a:endParaRPr lang="id-ID" sz="1800">
            <a:solidFill>
              <a:schemeClr val="accent3">
                <a:lumMod val="50000"/>
              </a:schemeClr>
            </a:solidFill>
            <a:latin typeface="Comic Sans MS" pitchFamily="66" charset="0"/>
          </a:endParaRPr>
        </a:p>
      </dgm:t>
    </dgm:pt>
    <dgm:pt modelId="{0FAE60DD-6ED1-4E0E-A3D6-0EEB3E268B29}" type="sibTrans" cxnId="{0B082F67-94B0-4B49-956D-5F6695CE4329}">
      <dgm:prSet/>
      <dgm:spPr/>
      <dgm:t>
        <a:bodyPr/>
        <a:lstStyle/>
        <a:p>
          <a:endParaRPr lang="id-ID" sz="1800">
            <a:solidFill>
              <a:schemeClr val="accent3">
                <a:lumMod val="50000"/>
              </a:schemeClr>
            </a:solidFill>
            <a:latin typeface="Comic Sans MS" pitchFamily="66" charset="0"/>
          </a:endParaRPr>
        </a:p>
      </dgm:t>
    </dgm:pt>
    <dgm:pt modelId="{227CCB12-3CA8-4279-9659-415CF2BF49C8}">
      <dgm:prSet phldrT="[Text]" custT="1"/>
      <dgm:spPr/>
      <dgm:t>
        <a:bodyPr/>
        <a:lstStyle/>
        <a:p>
          <a:r>
            <a:rPr lang="en-US" sz="1800" dirty="0" smtClean="0">
              <a:solidFill>
                <a:schemeClr val="accent3">
                  <a:lumMod val="50000"/>
                </a:schemeClr>
              </a:solidFill>
              <a:latin typeface="Comic Sans MS" pitchFamily="66" charset="0"/>
            </a:rPr>
            <a:t>Tingkat </a:t>
          </a:r>
          <a:r>
            <a:rPr lang="en-US" sz="1800" dirty="0" err="1" smtClean="0">
              <a:solidFill>
                <a:schemeClr val="accent3">
                  <a:lumMod val="50000"/>
                </a:schemeClr>
              </a:solidFill>
              <a:latin typeface="Comic Sans MS" pitchFamily="66" charset="0"/>
            </a:rPr>
            <a:t>ketegangan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jiwa</a:t>
          </a:r>
          <a:r>
            <a:rPr lang="en-US" sz="1800" dirty="0" smtClean="0">
              <a:solidFill>
                <a:schemeClr val="accent3">
                  <a:lumMod val="50000"/>
                </a:schemeClr>
              </a:solidFill>
              <a:latin typeface="Comic Sans MS" pitchFamily="66" charset="0"/>
            </a:rPr>
            <a:t> di </a:t>
          </a:r>
          <a:r>
            <a:rPr lang="en-US" sz="1800" dirty="0" err="1" smtClean="0">
              <a:solidFill>
                <a:schemeClr val="accent3">
                  <a:lumMod val="50000"/>
                </a:schemeClr>
              </a:solidFill>
              <a:latin typeface="Comic Sans MS" pitchFamily="66" charset="0"/>
            </a:rPr>
            <a:t>dalam</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suatu</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situasi</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menentukan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apakah</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kecerdasan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dan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pengalaman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individu</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akan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memberikan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sumbangan</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pada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kinerja</a:t>
          </a:r>
          <a:r>
            <a:rPr lang="en-US" sz="1800" dirty="0" smtClean="0">
              <a:solidFill>
                <a:schemeClr val="accent3">
                  <a:lumMod val="50000"/>
                </a:schemeClr>
              </a:solidFill>
              <a:latin typeface="Comic Sans MS" pitchFamily="66" charset="0"/>
            </a:rPr>
            <a:t> </a:t>
          </a:r>
          <a:r>
            <a:rPr lang="en-US" sz="1800" dirty="0" err="1" smtClean="0">
              <a:solidFill>
                <a:schemeClr val="accent3">
                  <a:lumMod val="50000"/>
                </a:schemeClr>
              </a:solidFill>
              <a:latin typeface="Comic Sans MS" pitchFamily="66" charset="0"/>
            </a:rPr>
            <a:t>kepemimpinan</a:t>
          </a:r>
          <a:r>
            <a:rPr lang="en-US" sz="1800" dirty="0" smtClean="0">
              <a:solidFill>
                <a:schemeClr val="accent3">
                  <a:lumMod val="50000"/>
                </a:schemeClr>
              </a:solidFill>
              <a:latin typeface="Comic Sans MS" pitchFamily="66" charset="0"/>
            </a:rPr>
            <a:t>.</a:t>
          </a:r>
          <a:endParaRPr lang="id-ID" sz="1800" dirty="0">
            <a:solidFill>
              <a:schemeClr val="accent3">
                <a:lumMod val="50000"/>
              </a:schemeClr>
            </a:solidFill>
            <a:latin typeface="Comic Sans MS" pitchFamily="66" charset="0"/>
          </a:endParaRPr>
        </a:p>
      </dgm:t>
    </dgm:pt>
    <dgm:pt modelId="{DFC10684-C30D-4291-A95D-4DCA62E6867E}" type="parTrans" cxnId="{F4863F7E-7B90-49A1-BD60-FB11C39E276A}">
      <dgm:prSet/>
      <dgm:spPr/>
      <dgm:t>
        <a:bodyPr/>
        <a:lstStyle/>
        <a:p>
          <a:endParaRPr lang="id-ID" sz="1800">
            <a:solidFill>
              <a:schemeClr val="accent3">
                <a:lumMod val="50000"/>
              </a:schemeClr>
            </a:solidFill>
            <a:latin typeface="Comic Sans MS" pitchFamily="66" charset="0"/>
          </a:endParaRPr>
        </a:p>
      </dgm:t>
    </dgm:pt>
    <dgm:pt modelId="{5E14A5EA-B5ED-4737-A3D3-07D9CFB8A0B9}" type="sibTrans" cxnId="{F4863F7E-7B90-49A1-BD60-FB11C39E276A}">
      <dgm:prSet/>
      <dgm:spPr/>
      <dgm:t>
        <a:bodyPr/>
        <a:lstStyle/>
        <a:p>
          <a:endParaRPr lang="id-ID" sz="1800">
            <a:solidFill>
              <a:schemeClr val="accent3">
                <a:lumMod val="50000"/>
              </a:schemeClr>
            </a:solidFill>
            <a:latin typeface="Comic Sans MS" pitchFamily="66" charset="0"/>
          </a:endParaRPr>
        </a:p>
      </dgm:t>
    </dgm:pt>
    <dgm:pt modelId="{265F88BD-7B10-4863-92A8-0E40E10AE3F9}" type="pres">
      <dgm:prSet presAssocID="{B8213BA4-DAEC-4B91-AEC6-294E739985C6}" presName="linear" presStyleCnt="0">
        <dgm:presLayoutVars>
          <dgm:dir/>
          <dgm:animLvl val="lvl"/>
          <dgm:resizeHandles val="exact"/>
        </dgm:presLayoutVars>
      </dgm:prSet>
      <dgm:spPr/>
      <dgm:t>
        <a:bodyPr/>
        <a:lstStyle/>
        <a:p>
          <a:endParaRPr lang="id-ID"/>
        </a:p>
      </dgm:t>
    </dgm:pt>
    <dgm:pt modelId="{7D00AEBA-FE7A-4C6B-9253-729D9CB5E9CA}" type="pres">
      <dgm:prSet presAssocID="{629C8ABB-7C01-42C5-8D47-65E44C787792}" presName="parentLin" presStyleCnt="0"/>
      <dgm:spPr/>
    </dgm:pt>
    <dgm:pt modelId="{0AADB570-BC46-4718-BB08-30706F5FFBA1}" type="pres">
      <dgm:prSet presAssocID="{629C8ABB-7C01-42C5-8D47-65E44C787792}" presName="parentLeftMargin" presStyleLbl="node1" presStyleIdx="0" presStyleCnt="3"/>
      <dgm:spPr/>
      <dgm:t>
        <a:bodyPr/>
        <a:lstStyle/>
        <a:p>
          <a:endParaRPr lang="id-ID"/>
        </a:p>
      </dgm:t>
    </dgm:pt>
    <dgm:pt modelId="{A93C644E-D6C4-4E00-98AF-054B3B50D4B7}" type="pres">
      <dgm:prSet presAssocID="{629C8ABB-7C01-42C5-8D47-65E44C787792}" presName="parentText" presStyleLbl="node1" presStyleIdx="0" presStyleCnt="3" custScaleX="137531">
        <dgm:presLayoutVars>
          <dgm:chMax val="0"/>
          <dgm:bulletEnabled val="1"/>
        </dgm:presLayoutVars>
      </dgm:prSet>
      <dgm:spPr/>
      <dgm:t>
        <a:bodyPr/>
        <a:lstStyle/>
        <a:p>
          <a:endParaRPr lang="id-ID"/>
        </a:p>
      </dgm:t>
    </dgm:pt>
    <dgm:pt modelId="{93043B19-A1B9-4DF5-9B68-962776A7D883}" type="pres">
      <dgm:prSet presAssocID="{629C8ABB-7C01-42C5-8D47-65E44C787792}" presName="negativeSpace" presStyleCnt="0"/>
      <dgm:spPr/>
    </dgm:pt>
    <dgm:pt modelId="{C89C84FF-C11B-4749-B971-849D2C8747F2}" type="pres">
      <dgm:prSet presAssocID="{629C8ABB-7C01-42C5-8D47-65E44C787792}" presName="childText" presStyleLbl="conFgAcc1" presStyleIdx="0" presStyleCnt="3">
        <dgm:presLayoutVars>
          <dgm:bulletEnabled val="1"/>
        </dgm:presLayoutVars>
      </dgm:prSet>
      <dgm:spPr/>
    </dgm:pt>
    <dgm:pt modelId="{F003CA22-12BB-4C09-8D99-EE854E942B80}" type="pres">
      <dgm:prSet presAssocID="{0B95B9ED-A8B5-48F9-BE55-187D3C6450AC}" presName="spaceBetweenRectangles" presStyleCnt="0"/>
      <dgm:spPr/>
    </dgm:pt>
    <dgm:pt modelId="{F76CB946-C9BC-4EDB-A8BB-D8119F980B32}" type="pres">
      <dgm:prSet presAssocID="{C78FD832-8D63-4CCF-B663-3AE50D60F5E6}" presName="parentLin" presStyleCnt="0"/>
      <dgm:spPr/>
    </dgm:pt>
    <dgm:pt modelId="{9E7A5884-4F9C-4796-AB69-3DC1876B3B2B}" type="pres">
      <dgm:prSet presAssocID="{C78FD832-8D63-4CCF-B663-3AE50D60F5E6}" presName="parentLeftMargin" presStyleLbl="node1" presStyleIdx="0" presStyleCnt="3"/>
      <dgm:spPr/>
      <dgm:t>
        <a:bodyPr/>
        <a:lstStyle/>
        <a:p>
          <a:endParaRPr lang="id-ID"/>
        </a:p>
      </dgm:t>
    </dgm:pt>
    <dgm:pt modelId="{EC5A2CB5-3B55-4017-87EC-AAE68937E70E}" type="pres">
      <dgm:prSet presAssocID="{C78FD832-8D63-4CCF-B663-3AE50D60F5E6}" presName="parentText" presStyleLbl="node1" presStyleIdx="1" presStyleCnt="3" custScaleX="142373">
        <dgm:presLayoutVars>
          <dgm:chMax val="0"/>
          <dgm:bulletEnabled val="1"/>
        </dgm:presLayoutVars>
      </dgm:prSet>
      <dgm:spPr/>
      <dgm:t>
        <a:bodyPr/>
        <a:lstStyle/>
        <a:p>
          <a:endParaRPr lang="id-ID"/>
        </a:p>
      </dgm:t>
    </dgm:pt>
    <dgm:pt modelId="{F43FA785-29B2-4870-B92D-F34F510EDDB6}" type="pres">
      <dgm:prSet presAssocID="{C78FD832-8D63-4CCF-B663-3AE50D60F5E6}" presName="negativeSpace" presStyleCnt="0"/>
      <dgm:spPr/>
    </dgm:pt>
    <dgm:pt modelId="{DE11315C-F280-493F-A4DD-726F27EE776E}" type="pres">
      <dgm:prSet presAssocID="{C78FD832-8D63-4CCF-B663-3AE50D60F5E6}" presName="childText" presStyleLbl="conFgAcc1" presStyleIdx="1" presStyleCnt="3">
        <dgm:presLayoutVars>
          <dgm:bulletEnabled val="1"/>
        </dgm:presLayoutVars>
      </dgm:prSet>
      <dgm:spPr/>
    </dgm:pt>
    <dgm:pt modelId="{2A9BC221-E407-4004-9112-DAD4EB6F0889}" type="pres">
      <dgm:prSet presAssocID="{0FAE60DD-6ED1-4E0E-A3D6-0EEB3E268B29}" presName="spaceBetweenRectangles" presStyleCnt="0"/>
      <dgm:spPr/>
    </dgm:pt>
    <dgm:pt modelId="{890DB627-AB1D-4220-8DC7-CCE3B6A63772}" type="pres">
      <dgm:prSet presAssocID="{227CCB12-3CA8-4279-9659-415CF2BF49C8}" presName="parentLin" presStyleCnt="0"/>
      <dgm:spPr/>
    </dgm:pt>
    <dgm:pt modelId="{0198C7AC-AC87-40FB-88E2-D496B3DDB00B}" type="pres">
      <dgm:prSet presAssocID="{227CCB12-3CA8-4279-9659-415CF2BF49C8}" presName="parentLeftMargin" presStyleLbl="node1" presStyleIdx="1" presStyleCnt="3"/>
      <dgm:spPr/>
      <dgm:t>
        <a:bodyPr/>
        <a:lstStyle/>
        <a:p>
          <a:endParaRPr lang="id-ID"/>
        </a:p>
      </dgm:t>
    </dgm:pt>
    <dgm:pt modelId="{DEDB9B35-EC5A-4434-BBDE-4E425E4EBCB1}" type="pres">
      <dgm:prSet presAssocID="{227CCB12-3CA8-4279-9659-415CF2BF49C8}" presName="parentText" presStyleLbl="node1" presStyleIdx="2" presStyleCnt="3" custScaleX="142857">
        <dgm:presLayoutVars>
          <dgm:chMax val="0"/>
          <dgm:bulletEnabled val="1"/>
        </dgm:presLayoutVars>
      </dgm:prSet>
      <dgm:spPr/>
      <dgm:t>
        <a:bodyPr/>
        <a:lstStyle/>
        <a:p>
          <a:endParaRPr lang="id-ID"/>
        </a:p>
      </dgm:t>
    </dgm:pt>
    <dgm:pt modelId="{53B37596-F7B6-49A2-847A-B7441EDCF1D4}" type="pres">
      <dgm:prSet presAssocID="{227CCB12-3CA8-4279-9659-415CF2BF49C8}" presName="negativeSpace" presStyleCnt="0"/>
      <dgm:spPr/>
    </dgm:pt>
    <dgm:pt modelId="{90BC51B9-A082-414E-A2EA-AA5A9F0D0438}" type="pres">
      <dgm:prSet presAssocID="{227CCB12-3CA8-4279-9659-415CF2BF49C8}" presName="childText" presStyleLbl="conFgAcc1" presStyleIdx="2" presStyleCnt="3">
        <dgm:presLayoutVars>
          <dgm:bulletEnabled val="1"/>
        </dgm:presLayoutVars>
      </dgm:prSet>
      <dgm:spPr/>
    </dgm:pt>
  </dgm:ptLst>
  <dgm:cxnLst>
    <dgm:cxn modelId="{20D42CE4-176D-49FB-8C02-CE8329F30839}" srcId="{B8213BA4-DAEC-4B91-AEC6-294E739985C6}" destId="{629C8ABB-7C01-42C5-8D47-65E44C787792}" srcOrd="0" destOrd="0" parTransId="{2CC338C2-AC97-4F0C-AEF5-CDC0E08AD164}" sibTransId="{0B95B9ED-A8B5-48F9-BE55-187D3C6450AC}"/>
    <dgm:cxn modelId="{71F44BA7-7EB6-4374-AA10-C97C19F37091}" type="presOf" srcId="{629C8ABB-7C01-42C5-8D47-65E44C787792}" destId="{A93C644E-D6C4-4E00-98AF-054B3B50D4B7}" srcOrd="1" destOrd="0" presId="urn:microsoft.com/office/officeart/2005/8/layout/list1"/>
    <dgm:cxn modelId="{F4863F7E-7B90-49A1-BD60-FB11C39E276A}" srcId="{B8213BA4-DAEC-4B91-AEC6-294E739985C6}" destId="{227CCB12-3CA8-4279-9659-415CF2BF49C8}" srcOrd="2" destOrd="0" parTransId="{DFC10684-C30D-4291-A95D-4DCA62E6867E}" sibTransId="{5E14A5EA-B5ED-4737-A3D3-07D9CFB8A0B9}"/>
    <dgm:cxn modelId="{3DC2E1D4-DFB5-46DD-838F-048AB0701FC4}" type="presOf" srcId="{629C8ABB-7C01-42C5-8D47-65E44C787792}" destId="{0AADB570-BC46-4718-BB08-30706F5FFBA1}" srcOrd="0" destOrd="0" presId="urn:microsoft.com/office/officeart/2005/8/layout/list1"/>
    <dgm:cxn modelId="{B65E57A7-BCEB-4795-90AE-169718805855}" type="presOf" srcId="{227CCB12-3CA8-4279-9659-415CF2BF49C8}" destId="{DEDB9B35-EC5A-4434-BBDE-4E425E4EBCB1}" srcOrd="1" destOrd="0" presId="urn:microsoft.com/office/officeart/2005/8/layout/list1"/>
    <dgm:cxn modelId="{CB9FBBEB-119C-4813-A5CF-F8741A31602F}" type="presOf" srcId="{227CCB12-3CA8-4279-9659-415CF2BF49C8}" destId="{0198C7AC-AC87-40FB-88E2-D496B3DDB00B}" srcOrd="0" destOrd="0" presId="urn:microsoft.com/office/officeart/2005/8/layout/list1"/>
    <dgm:cxn modelId="{D07CCCC2-09DA-4283-8443-094D837904CA}" type="presOf" srcId="{C78FD832-8D63-4CCF-B663-3AE50D60F5E6}" destId="{9E7A5884-4F9C-4796-AB69-3DC1876B3B2B}" srcOrd="0" destOrd="0" presId="urn:microsoft.com/office/officeart/2005/8/layout/list1"/>
    <dgm:cxn modelId="{D2D75701-EFF2-4236-BCAC-1098FA89103C}" type="presOf" srcId="{B8213BA4-DAEC-4B91-AEC6-294E739985C6}" destId="{265F88BD-7B10-4863-92A8-0E40E10AE3F9}" srcOrd="0" destOrd="0" presId="urn:microsoft.com/office/officeart/2005/8/layout/list1"/>
    <dgm:cxn modelId="{0B082F67-94B0-4B49-956D-5F6695CE4329}" srcId="{B8213BA4-DAEC-4B91-AEC6-294E739985C6}" destId="{C78FD832-8D63-4CCF-B663-3AE50D60F5E6}" srcOrd="1" destOrd="0" parTransId="{D1F6CA1D-4FFD-4169-840D-3E8B6F3F2376}" sibTransId="{0FAE60DD-6ED1-4E0E-A3D6-0EEB3E268B29}"/>
    <dgm:cxn modelId="{1A2345F5-9CF3-4156-BEC0-05CDBA1A2ECF}" type="presOf" srcId="{C78FD832-8D63-4CCF-B663-3AE50D60F5E6}" destId="{EC5A2CB5-3B55-4017-87EC-AAE68937E70E}" srcOrd="1" destOrd="0" presId="urn:microsoft.com/office/officeart/2005/8/layout/list1"/>
    <dgm:cxn modelId="{950DCB38-A64B-4458-9EEF-D03D01F95B93}" type="presParOf" srcId="{265F88BD-7B10-4863-92A8-0E40E10AE3F9}" destId="{7D00AEBA-FE7A-4C6B-9253-729D9CB5E9CA}" srcOrd="0" destOrd="0" presId="urn:microsoft.com/office/officeart/2005/8/layout/list1"/>
    <dgm:cxn modelId="{665D79B1-80FA-4667-B104-533E4BD0322A}" type="presParOf" srcId="{7D00AEBA-FE7A-4C6B-9253-729D9CB5E9CA}" destId="{0AADB570-BC46-4718-BB08-30706F5FFBA1}" srcOrd="0" destOrd="0" presId="urn:microsoft.com/office/officeart/2005/8/layout/list1"/>
    <dgm:cxn modelId="{B6E7B344-A4FC-4E01-BF8E-2CDD063DF363}" type="presParOf" srcId="{7D00AEBA-FE7A-4C6B-9253-729D9CB5E9CA}" destId="{A93C644E-D6C4-4E00-98AF-054B3B50D4B7}" srcOrd="1" destOrd="0" presId="urn:microsoft.com/office/officeart/2005/8/layout/list1"/>
    <dgm:cxn modelId="{C00FC67A-6421-4D8B-9C78-3D04C3750DB5}" type="presParOf" srcId="{265F88BD-7B10-4863-92A8-0E40E10AE3F9}" destId="{93043B19-A1B9-4DF5-9B68-962776A7D883}" srcOrd="1" destOrd="0" presId="urn:microsoft.com/office/officeart/2005/8/layout/list1"/>
    <dgm:cxn modelId="{4B985898-5020-45FF-AB4C-E95C4A3EDBE7}" type="presParOf" srcId="{265F88BD-7B10-4863-92A8-0E40E10AE3F9}" destId="{C89C84FF-C11B-4749-B971-849D2C8747F2}" srcOrd="2" destOrd="0" presId="urn:microsoft.com/office/officeart/2005/8/layout/list1"/>
    <dgm:cxn modelId="{70C827A7-C977-4FFC-B028-7A370404847C}" type="presParOf" srcId="{265F88BD-7B10-4863-92A8-0E40E10AE3F9}" destId="{F003CA22-12BB-4C09-8D99-EE854E942B80}" srcOrd="3" destOrd="0" presId="urn:microsoft.com/office/officeart/2005/8/layout/list1"/>
    <dgm:cxn modelId="{30D1E02A-2C87-454D-A6ED-859924F8F16B}" type="presParOf" srcId="{265F88BD-7B10-4863-92A8-0E40E10AE3F9}" destId="{F76CB946-C9BC-4EDB-A8BB-D8119F980B32}" srcOrd="4" destOrd="0" presId="urn:microsoft.com/office/officeart/2005/8/layout/list1"/>
    <dgm:cxn modelId="{7E158B2E-A27A-4300-A744-0C8340EBD2EC}" type="presParOf" srcId="{F76CB946-C9BC-4EDB-A8BB-D8119F980B32}" destId="{9E7A5884-4F9C-4796-AB69-3DC1876B3B2B}" srcOrd="0" destOrd="0" presId="urn:microsoft.com/office/officeart/2005/8/layout/list1"/>
    <dgm:cxn modelId="{6194B69F-D32C-4706-B2BC-674F41328AEB}" type="presParOf" srcId="{F76CB946-C9BC-4EDB-A8BB-D8119F980B32}" destId="{EC5A2CB5-3B55-4017-87EC-AAE68937E70E}" srcOrd="1" destOrd="0" presId="urn:microsoft.com/office/officeart/2005/8/layout/list1"/>
    <dgm:cxn modelId="{CF291A70-470A-431D-92D5-8DD059513FD0}" type="presParOf" srcId="{265F88BD-7B10-4863-92A8-0E40E10AE3F9}" destId="{F43FA785-29B2-4870-B92D-F34F510EDDB6}" srcOrd="5" destOrd="0" presId="urn:microsoft.com/office/officeart/2005/8/layout/list1"/>
    <dgm:cxn modelId="{8FF9B896-2FE2-4ECE-BCA5-135D8903C90B}" type="presParOf" srcId="{265F88BD-7B10-4863-92A8-0E40E10AE3F9}" destId="{DE11315C-F280-493F-A4DD-726F27EE776E}" srcOrd="6" destOrd="0" presId="urn:microsoft.com/office/officeart/2005/8/layout/list1"/>
    <dgm:cxn modelId="{EBBDE1CD-F7DB-4273-817A-F1BA6BCABF7F}" type="presParOf" srcId="{265F88BD-7B10-4863-92A8-0E40E10AE3F9}" destId="{2A9BC221-E407-4004-9112-DAD4EB6F0889}" srcOrd="7" destOrd="0" presId="urn:microsoft.com/office/officeart/2005/8/layout/list1"/>
    <dgm:cxn modelId="{E47A49B2-F82E-41EB-AFE6-31A039DB4187}" type="presParOf" srcId="{265F88BD-7B10-4863-92A8-0E40E10AE3F9}" destId="{890DB627-AB1D-4220-8DC7-CCE3B6A63772}" srcOrd="8" destOrd="0" presId="urn:microsoft.com/office/officeart/2005/8/layout/list1"/>
    <dgm:cxn modelId="{316841C3-67C0-4581-A8A9-C4384F5B6654}" type="presParOf" srcId="{890DB627-AB1D-4220-8DC7-CCE3B6A63772}" destId="{0198C7AC-AC87-40FB-88E2-D496B3DDB00B}" srcOrd="0" destOrd="0" presId="urn:microsoft.com/office/officeart/2005/8/layout/list1"/>
    <dgm:cxn modelId="{5682F896-0354-41BE-A591-6F99D8D28030}" type="presParOf" srcId="{890DB627-AB1D-4220-8DC7-CCE3B6A63772}" destId="{DEDB9B35-EC5A-4434-BBDE-4E425E4EBCB1}" srcOrd="1" destOrd="0" presId="urn:microsoft.com/office/officeart/2005/8/layout/list1"/>
    <dgm:cxn modelId="{30420EBA-D3B0-4121-B022-3BD2196A82FF}" type="presParOf" srcId="{265F88BD-7B10-4863-92A8-0E40E10AE3F9}" destId="{53B37596-F7B6-49A2-847A-B7441EDCF1D4}" srcOrd="9" destOrd="0" presId="urn:microsoft.com/office/officeart/2005/8/layout/list1"/>
    <dgm:cxn modelId="{79D1D86F-53D0-4D0C-BD42-DA4FA2CD880E}" type="presParOf" srcId="{265F88BD-7B10-4863-92A8-0E40E10AE3F9}" destId="{90BC51B9-A082-414E-A2EA-AA5A9F0D0438}"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593EFB-85BC-4639-93DB-F7A165B059BE}">
      <dsp:nvSpPr>
        <dsp:cNvPr id="0" name=""/>
        <dsp:cNvSpPr/>
      </dsp:nvSpPr>
      <dsp:spPr>
        <a:xfrm rot="5400000">
          <a:off x="3845055" y="160846"/>
          <a:ext cx="2426793" cy="2111310"/>
        </a:xfrm>
        <a:prstGeom prst="hexagon">
          <a:avLst>
            <a:gd name="adj" fmla="val 25000"/>
            <a:gd name="vf" fmla="val 115470"/>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b="0" kern="1200" dirty="0" smtClean="0">
              <a:solidFill>
                <a:schemeClr val="accent3">
                  <a:lumMod val="50000"/>
                </a:schemeClr>
              </a:solidFill>
              <a:latin typeface="Comic Sans MS" pitchFamily="66" charset="0"/>
            </a:rPr>
            <a:t>Teori Kontingensi LPC (Least Preferred Co-worker)</a:t>
          </a:r>
          <a:endParaRPr lang="id-ID" sz="1800" b="0" kern="1200" dirty="0">
            <a:solidFill>
              <a:schemeClr val="accent3">
                <a:lumMod val="50000"/>
              </a:schemeClr>
            </a:solidFill>
            <a:latin typeface="Comic Sans MS" pitchFamily="66" charset="0"/>
          </a:endParaRPr>
        </a:p>
      </dsp:txBody>
      <dsp:txXfrm rot="-5400000">
        <a:off x="4331808" y="381280"/>
        <a:ext cx="1453286" cy="1670443"/>
      </dsp:txXfrm>
    </dsp:sp>
    <dsp:sp modelId="{CC9B5E51-D55E-49B5-9C68-A5539075900A}">
      <dsp:nvSpPr>
        <dsp:cNvPr id="0" name=""/>
        <dsp:cNvSpPr/>
      </dsp:nvSpPr>
      <dsp:spPr>
        <a:xfrm>
          <a:off x="6328187" y="231939"/>
          <a:ext cx="2708301" cy="2144319"/>
        </a:xfrm>
        <a:prstGeom prst="rect">
          <a:avLst/>
        </a:prstGeom>
        <a:noFill/>
        <a:ln>
          <a:noFill/>
        </a:ln>
        <a:effectLst/>
      </dsp:spPr>
      <dsp:style>
        <a:lnRef idx="0">
          <a:scrgbClr r="0" g="0" b="0"/>
        </a:lnRef>
        <a:fillRef idx="0">
          <a:scrgbClr r="0" g="0" b="0"/>
        </a:fillRef>
        <a:effectRef idx="0">
          <a:scrgbClr r="0" g="0" b="0"/>
        </a:effectRef>
        <a:fontRef idx="minor"/>
      </dsp:style>
    </dsp:sp>
    <dsp:sp modelId="{7714027D-8190-4D15-8BBB-2E5B30C9F917}">
      <dsp:nvSpPr>
        <dsp:cNvPr id="0" name=""/>
        <dsp:cNvSpPr/>
      </dsp:nvSpPr>
      <dsp:spPr>
        <a:xfrm rot="5400000">
          <a:off x="1564840" y="160846"/>
          <a:ext cx="2426793" cy="2111310"/>
        </a:xfrm>
        <a:prstGeom prst="hexagon">
          <a:avLst>
            <a:gd name="adj" fmla="val 25000"/>
            <a:gd name="vf" fmla="val 115470"/>
          </a:avLst>
        </a:prstGeom>
        <a:gradFill rotWithShape="0">
          <a:gsLst>
            <a:gs pos="0">
              <a:schemeClr val="accent3">
                <a:hueOff val="2250053"/>
                <a:satOff val="-3376"/>
                <a:lumOff val="-549"/>
                <a:alphaOff val="0"/>
                <a:tint val="50000"/>
                <a:satMod val="300000"/>
              </a:schemeClr>
            </a:gs>
            <a:gs pos="35000">
              <a:schemeClr val="accent3">
                <a:hueOff val="2250053"/>
                <a:satOff val="-3376"/>
                <a:lumOff val="-549"/>
                <a:alphaOff val="0"/>
                <a:tint val="37000"/>
                <a:satMod val="300000"/>
              </a:schemeClr>
            </a:gs>
            <a:gs pos="100000">
              <a:schemeClr val="accent3">
                <a:hueOff val="2250053"/>
                <a:satOff val="-3376"/>
                <a:lumOff val="-549"/>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id-ID" sz="1800" b="0" kern="1200">
            <a:solidFill>
              <a:schemeClr val="accent3">
                <a:lumMod val="50000"/>
              </a:schemeClr>
            </a:solidFill>
            <a:latin typeface="Comic Sans MS" pitchFamily="66" charset="0"/>
          </a:endParaRPr>
        </a:p>
      </dsp:txBody>
      <dsp:txXfrm rot="-5400000">
        <a:off x="2051593" y="381280"/>
        <a:ext cx="1453286" cy="1670443"/>
      </dsp:txXfrm>
    </dsp:sp>
    <dsp:sp modelId="{445604D0-C238-4B12-BD63-CAD2CEDD7E7C}">
      <dsp:nvSpPr>
        <dsp:cNvPr id="0" name=""/>
        <dsp:cNvSpPr/>
      </dsp:nvSpPr>
      <dsp:spPr>
        <a:xfrm rot="5400000">
          <a:off x="2700579" y="2220708"/>
          <a:ext cx="2426793" cy="2111310"/>
        </a:xfrm>
        <a:prstGeom prst="hexagon">
          <a:avLst>
            <a:gd name="adj" fmla="val 25000"/>
            <a:gd name="vf" fmla="val 115470"/>
          </a:avLst>
        </a:prstGeom>
        <a:gradFill rotWithShape="0">
          <a:gsLst>
            <a:gs pos="0">
              <a:schemeClr val="accent3">
                <a:hueOff val="4500106"/>
                <a:satOff val="-6752"/>
                <a:lumOff val="-1098"/>
                <a:alphaOff val="0"/>
                <a:tint val="50000"/>
                <a:satMod val="300000"/>
              </a:schemeClr>
            </a:gs>
            <a:gs pos="35000">
              <a:schemeClr val="accent3">
                <a:hueOff val="4500106"/>
                <a:satOff val="-6752"/>
                <a:lumOff val="-1098"/>
                <a:alphaOff val="0"/>
                <a:tint val="37000"/>
                <a:satMod val="300000"/>
              </a:schemeClr>
            </a:gs>
            <a:gs pos="100000">
              <a:schemeClr val="accent3">
                <a:hueOff val="4500106"/>
                <a:satOff val="-6752"/>
                <a:lumOff val="-1098"/>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b="0" kern="1200" dirty="0" smtClean="0">
              <a:solidFill>
                <a:schemeClr val="accent3">
                  <a:lumMod val="50000"/>
                </a:schemeClr>
              </a:solidFill>
              <a:latin typeface="Comic Sans MS" pitchFamily="66" charset="0"/>
            </a:rPr>
            <a:t>Teori Path-Goal</a:t>
          </a:r>
          <a:endParaRPr lang="id-ID" sz="1800" b="0" kern="1200" dirty="0">
            <a:solidFill>
              <a:schemeClr val="accent3">
                <a:lumMod val="50000"/>
              </a:schemeClr>
            </a:solidFill>
            <a:latin typeface="Comic Sans MS" pitchFamily="66" charset="0"/>
          </a:endParaRPr>
        </a:p>
      </dsp:txBody>
      <dsp:txXfrm rot="-5400000">
        <a:off x="3187332" y="2441142"/>
        <a:ext cx="1453286" cy="1670443"/>
      </dsp:txXfrm>
    </dsp:sp>
    <dsp:sp modelId="{5EF4E74B-08E9-4A3E-A949-402877E6B517}">
      <dsp:nvSpPr>
        <dsp:cNvPr id="0" name=""/>
        <dsp:cNvSpPr/>
      </dsp:nvSpPr>
      <dsp:spPr>
        <a:xfrm>
          <a:off x="150019" y="2548325"/>
          <a:ext cx="2620936" cy="1456076"/>
        </a:xfrm>
        <a:prstGeom prst="rect">
          <a:avLst/>
        </a:prstGeom>
        <a:noFill/>
        <a:ln>
          <a:noFill/>
        </a:ln>
        <a:effectLst/>
      </dsp:spPr>
      <dsp:style>
        <a:lnRef idx="0">
          <a:scrgbClr r="0" g="0" b="0"/>
        </a:lnRef>
        <a:fillRef idx="0">
          <a:scrgbClr r="0" g="0" b="0"/>
        </a:fillRef>
        <a:effectRef idx="0">
          <a:scrgbClr r="0" g="0" b="0"/>
        </a:effectRef>
        <a:fontRef idx="minor"/>
      </dsp:style>
    </dsp:sp>
    <dsp:sp modelId="{94195786-AEF7-47F0-A6CA-E04230D41F09}">
      <dsp:nvSpPr>
        <dsp:cNvPr id="0" name=""/>
        <dsp:cNvSpPr/>
      </dsp:nvSpPr>
      <dsp:spPr>
        <a:xfrm rot="5400000">
          <a:off x="4980794" y="2220708"/>
          <a:ext cx="2426793" cy="2111310"/>
        </a:xfrm>
        <a:prstGeom prst="hexagon">
          <a:avLst>
            <a:gd name="adj" fmla="val 25000"/>
            <a:gd name="vf" fmla="val 115470"/>
          </a:avLst>
        </a:prstGeom>
        <a:gradFill rotWithShape="0">
          <a:gsLst>
            <a:gs pos="0">
              <a:schemeClr val="accent3">
                <a:hueOff val="6750158"/>
                <a:satOff val="-10128"/>
                <a:lumOff val="-1647"/>
                <a:alphaOff val="0"/>
                <a:tint val="50000"/>
                <a:satMod val="300000"/>
              </a:schemeClr>
            </a:gs>
            <a:gs pos="35000">
              <a:schemeClr val="accent3">
                <a:hueOff val="6750158"/>
                <a:satOff val="-10128"/>
                <a:lumOff val="-1647"/>
                <a:alphaOff val="0"/>
                <a:tint val="37000"/>
                <a:satMod val="300000"/>
              </a:schemeClr>
            </a:gs>
            <a:gs pos="100000">
              <a:schemeClr val="accent3">
                <a:hueOff val="6750158"/>
                <a:satOff val="-10128"/>
                <a:lumOff val="-1647"/>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r>
            <a:rPr lang="id-ID" sz="1700" b="0" kern="1200" dirty="0" smtClean="0">
              <a:solidFill>
                <a:schemeClr val="accent3">
                  <a:lumMod val="50000"/>
                </a:schemeClr>
              </a:solidFill>
              <a:latin typeface="Comic Sans MS" pitchFamily="66" charset="0"/>
            </a:rPr>
            <a:t>Teori Pengganti Kepemimpinan</a:t>
          </a:r>
          <a:endParaRPr lang="id-ID" sz="1700" b="0" kern="1200" dirty="0">
            <a:solidFill>
              <a:schemeClr val="accent3">
                <a:lumMod val="50000"/>
              </a:schemeClr>
            </a:solidFill>
            <a:latin typeface="Comic Sans MS" pitchFamily="66" charset="0"/>
          </a:endParaRPr>
        </a:p>
      </dsp:txBody>
      <dsp:txXfrm rot="-5400000">
        <a:off x="5467547" y="2441142"/>
        <a:ext cx="1453286" cy="1670443"/>
      </dsp:txXfrm>
    </dsp:sp>
    <dsp:sp modelId="{3D8D253F-0354-4694-98B8-982B0D9CD967}">
      <dsp:nvSpPr>
        <dsp:cNvPr id="0" name=""/>
        <dsp:cNvSpPr/>
      </dsp:nvSpPr>
      <dsp:spPr>
        <a:xfrm rot="5400000">
          <a:off x="3845055" y="4280571"/>
          <a:ext cx="2426793" cy="2111310"/>
        </a:xfrm>
        <a:prstGeom prst="hexagon">
          <a:avLst>
            <a:gd name="adj" fmla="val 25000"/>
            <a:gd name="vf" fmla="val 115470"/>
          </a:avLst>
        </a:prstGeom>
        <a:gradFill rotWithShape="0">
          <a:gsLst>
            <a:gs pos="0">
              <a:schemeClr val="accent3">
                <a:hueOff val="9000211"/>
                <a:satOff val="-13504"/>
                <a:lumOff val="-2196"/>
                <a:alphaOff val="0"/>
                <a:tint val="50000"/>
                <a:satMod val="300000"/>
              </a:schemeClr>
            </a:gs>
            <a:gs pos="35000">
              <a:schemeClr val="accent3">
                <a:hueOff val="9000211"/>
                <a:satOff val="-13504"/>
                <a:lumOff val="-2196"/>
                <a:alphaOff val="0"/>
                <a:tint val="37000"/>
                <a:satMod val="300000"/>
              </a:schemeClr>
            </a:gs>
            <a:gs pos="100000">
              <a:schemeClr val="accent3">
                <a:hueOff val="9000211"/>
                <a:satOff val="-13504"/>
                <a:lumOff val="-219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id-ID" sz="1800" b="0" kern="1200" dirty="0" smtClean="0">
              <a:solidFill>
                <a:schemeClr val="accent3">
                  <a:lumMod val="50000"/>
                </a:schemeClr>
              </a:solidFill>
              <a:latin typeface="Comic Sans MS" pitchFamily="66" charset="0"/>
            </a:rPr>
            <a:t>Teori Sumber Daya Kognitif</a:t>
          </a:r>
          <a:endParaRPr lang="id-ID" sz="1800" b="0" kern="1200" dirty="0">
            <a:solidFill>
              <a:schemeClr val="accent3">
                <a:lumMod val="50000"/>
              </a:schemeClr>
            </a:solidFill>
            <a:latin typeface="Comic Sans MS" pitchFamily="66" charset="0"/>
          </a:endParaRPr>
        </a:p>
      </dsp:txBody>
      <dsp:txXfrm rot="-5400000">
        <a:off x="4331808" y="4501005"/>
        <a:ext cx="1453286" cy="1670443"/>
      </dsp:txXfrm>
    </dsp:sp>
    <dsp:sp modelId="{685F422B-156A-45A1-9D8F-FB6F3760FA02}">
      <dsp:nvSpPr>
        <dsp:cNvPr id="0" name=""/>
        <dsp:cNvSpPr/>
      </dsp:nvSpPr>
      <dsp:spPr>
        <a:xfrm>
          <a:off x="6300183" y="4392485"/>
          <a:ext cx="2708301" cy="18874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b="0" kern="1200" dirty="0" smtClean="0">
              <a:solidFill>
                <a:schemeClr val="accent3">
                  <a:lumMod val="50000"/>
                </a:schemeClr>
              </a:solidFill>
              <a:latin typeface="Comic Sans MS" pitchFamily="66" charset="0"/>
            </a:rPr>
            <a:t>5 Teori</a:t>
          </a:r>
          <a:r>
            <a:rPr lang="en-US" sz="2000" b="0" kern="1200" dirty="0" smtClean="0">
              <a:solidFill>
                <a:schemeClr val="accent3">
                  <a:lumMod val="50000"/>
                </a:schemeClr>
              </a:solidFill>
              <a:latin typeface="Comic Sans MS" pitchFamily="66" charset="0"/>
            </a:rPr>
            <a:t> </a:t>
          </a:r>
          <a:r>
            <a:rPr lang="en-US" sz="2000" b="0" kern="1200" dirty="0" err="1" smtClean="0">
              <a:solidFill>
                <a:schemeClr val="accent3">
                  <a:lumMod val="50000"/>
                </a:schemeClr>
              </a:solidFill>
              <a:latin typeface="Comic Sans MS" pitchFamily="66" charset="0"/>
            </a:rPr>
            <a:t>Kontigensi</a:t>
          </a:r>
          <a:r>
            <a:rPr lang="id-ID" sz="2000" b="0" kern="1200" dirty="0" smtClean="0">
              <a:solidFill>
                <a:schemeClr val="accent3">
                  <a:lumMod val="50000"/>
                </a:schemeClr>
              </a:solidFill>
              <a:latin typeface="Comic Sans MS" pitchFamily="66" charset="0"/>
            </a:rPr>
            <a:t> yang Memberikan Pola Perilaku </a:t>
          </a:r>
          <a:r>
            <a:rPr lang="en-US" sz="2000" b="0" kern="1200" dirty="0" err="1" smtClean="0">
              <a:solidFill>
                <a:schemeClr val="accent3">
                  <a:lumMod val="50000"/>
                </a:schemeClr>
              </a:solidFill>
              <a:latin typeface="Comic Sans MS" pitchFamily="66" charset="0"/>
            </a:rPr>
            <a:t>Kepemimpinan</a:t>
          </a:r>
          <a:r>
            <a:rPr lang="id-ID" sz="2000" b="0" kern="1200" dirty="0" smtClean="0">
              <a:solidFill>
                <a:schemeClr val="accent3">
                  <a:lumMod val="50000"/>
                </a:schemeClr>
              </a:solidFill>
              <a:latin typeface="Comic Sans MS" pitchFamily="66" charset="0"/>
            </a:rPr>
            <a:t> yang Berbeda bagi Situasi yang Berbeda</a:t>
          </a:r>
          <a:endParaRPr lang="id-ID" sz="2000" b="0" kern="1200" dirty="0">
            <a:solidFill>
              <a:schemeClr val="accent3">
                <a:lumMod val="50000"/>
              </a:schemeClr>
            </a:solidFill>
            <a:latin typeface="Comic Sans MS" pitchFamily="66" charset="0"/>
          </a:endParaRPr>
        </a:p>
      </dsp:txBody>
      <dsp:txXfrm>
        <a:off x="6300183" y="4392485"/>
        <a:ext cx="2708301" cy="1887482"/>
      </dsp:txXfrm>
    </dsp:sp>
    <dsp:sp modelId="{F862DDC7-2AA3-44E2-B45C-BE528DEBE0E1}">
      <dsp:nvSpPr>
        <dsp:cNvPr id="0" name=""/>
        <dsp:cNvSpPr/>
      </dsp:nvSpPr>
      <dsp:spPr>
        <a:xfrm rot="5400000">
          <a:off x="1564840" y="4280571"/>
          <a:ext cx="2426793" cy="2111310"/>
        </a:xfrm>
        <a:prstGeom prst="hexagon">
          <a:avLst>
            <a:gd name="adj" fmla="val 25000"/>
            <a:gd name="vf" fmla="val 115470"/>
          </a:avLst>
        </a:prstGeom>
        <a:gradFill rotWithShape="0">
          <a:gsLst>
            <a:gs pos="0">
              <a:schemeClr val="accent3">
                <a:hueOff val="11250264"/>
                <a:satOff val="-16880"/>
                <a:lumOff val="-2745"/>
                <a:alphaOff val="0"/>
                <a:tint val="50000"/>
                <a:satMod val="300000"/>
              </a:schemeClr>
            </a:gs>
            <a:gs pos="35000">
              <a:schemeClr val="accent3">
                <a:hueOff val="11250264"/>
                <a:satOff val="-16880"/>
                <a:lumOff val="-2745"/>
                <a:alphaOff val="0"/>
                <a:tint val="37000"/>
                <a:satMod val="300000"/>
              </a:schemeClr>
            </a:gs>
            <a:gs pos="100000">
              <a:schemeClr val="accent3">
                <a:hueOff val="11250264"/>
                <a:satOff val="-16880"/>
                <a:lumOff val="-274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id-ID" sz="1800" b="0" kern="1200" dirty="0" smtClean="0">
              <a:solidFill>
                <a:schemeClr val="accent3">
                  <a:lumMod val="50000"/>
                </a:schemeClr>
              </a:solidFill>
              <a:latin typeface="Comic Sans MS" pitchFamily="66" charset="0"/>
            </a:rPr>
            <a:t>Teori Berbagai Hubungan</a:t>
          </a:r>
          <a:endParaRPr lang="id-ID" sz="1800" b="0" kern="1200" dirty="0">
            <a:solidFill>
              <a:schemeClr val="accent3">
                <a:lumMod val="50000"/>
              </a:schemeClr>
            </a:solidFill>
            <a:latin typeface="Comic Sans MS" pitchFamily="66" charset="0"/>
          </a:endParaRPr>
        </a:p>
      </dsp:txBody>
      <dsp:txXfrm rot="-5400000">
        <a:off x="2051593" y="4501005"/>
        <a:ext cx="1453286" cy="16704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3BE224-28C5-4F38-B62A-129013E6894F}">
      <dsp:nvSpPr>
        <dsp:cNvPr id="0" name=""/>
        <dsp:cNvSpPr/>
      </dsp:nvSpPr>
      <dsp:spPr>
        <a:xfrm>
          <a:off x="6658845" y="117543"/>
          <a:ext cx="2405687" cy="2423148"/>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id-ID" sz="1800" b="1" kern="1200" dirty="0" smtClean="0">
              <a:solidFill>
                <a:schemeClr val="accent5">
                  <a:lumMod val="50000"/>
                </a:schemeClr>
              </a:solidFill>
              <a:latin typeface="+mn-lt"/>
            </a:rPr>
            <a:t>Teori </a:t>
          </a:r>
          <a:r>
            <a:rPr lang="en-US" sz="1800" b="1" kern="1200" dirty="0" err="1" smtClean="0">
              <a:solidFill>
                <a:schemeClr val="accent5">
                  <a:lumMod val="50000"/>
                </a:schemeClr>
              </a:solidFill>
              <a:latin typeface="+mn-lt"/>
            </a:rPr>
            <a:t>Kont</a:t>
          </a:r>
          <a:r>
            <a:rPr lang="id-ID" sz="1800" b="1" kern="1200" dirty="0" smtClean="0">
              <a:solidFill>
                <a:schemeClr val="accent5">
                  <a:lumMod val="50000"/>
                </a:schemeClr>
              </a:solidFill>
              <a:latin typeface="+mn-lt"/>
            </a:rPr>
            <a:t>i</a:t>
          </a:r>
          <a:r>
            <a:rPr lang="en-US" sz="1800" b="1" kern="1200" dirty="0" err="1" smtClean="0">
              <a:solidFill>
                <a:schemeClr val="accent5">
                  <a:lumMod val="50000"/>
                </a:schemeClr>
              </a:solidFill>
              <a:latin typeface="+mn-lt"/>
            </a:rPr>
            <a:t>ngens</a:t>
          </a:r>
          <a:r>
            <a:rPr lang="id-ID" sz="1800" b="1" kern="1200" dirty="0" smtClean="0">
              <a:solidFill>
                <a:schemeClr val="accent5">
                  <a:lumMod val="50000"/>
                </a:schemeClr>
              </a:solidFill>
              <a:latin typeface="+mn-lt"/>
            </a:rPr>
            <a:t>i </a:t>
          </a:r>
          <a:r>
            <a:rPr lang="en-US" sz="1800" b="1" kern="1200" dirty="0" smtClean="0">
              <a:solidFill>
                <a:schemeClr val="accent5">
                  <a:lumMod val="50000"/>
                </a:schemeClr>
              </a:solidFill>
              <a:latin typeface="+mn-lt"/>
            </a:rPr>
            <a:t>L</a:t>
          </a:r>
          <a:r>
            <a:rPr lang="id-ID" sz="1800" b="1" kern="1200" dirty="0" smtClean="0">
              <a:solidFill>
                <a:schemeClr val="accent5">
                  <a:lumMod val="50000"/>
                </a:schemeClr>
              </a:solidFill>
              <a:latin typeface="+mn-lt"/>
            </a:rPr>
            <a:t>PC (Fiedler’s, 1964 &amp; 1967)</a:t>
          </a:r>
          <a:endParaRPr lang="id-ID" sz="1800" kern="1200" dirty="0">
            <a:solidFill>
              <a:schemeClr val="accent5">
                <a:lumMod val="50000"/>
              </a:schemeClr>
            </a:solidFill>
            <a:latin typeface="+mn-lt"/>
          </a:endParaRPr>
        </a:p>
      </dsp:txBody>
      <dsp:txXfrm>
        <a:off x="7011150" y="472405"/>
        <a:ext cx="1701077" cy="1713424"/>
      </dsp:txXfrm>
    </dsp:sp>
    <dsp:sp modelId="{F63D5255-5B28-4264-A2F1-124D9D055760}">
      <dsp:nvSpPr>
        <dsp:cNvPr id="0" name=""/>
        <dsp:cNvSpPr/>
      </dsp:nvSpPr>
      <dsp:spPr>
        <a:xfrm rot="9790613">
          <a:off x="3055738" y="2205136"/>
          <a:ext cx="3743736" cy="822531"/>
        </a:xfrm>
        <a:prstGeom prst="leftArrow">
          <a:avLst>
            <a:gd name="adj1" fmla="val 60000"/>
            <a:gd name="adj2" fmla="val 5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991B0201-F78D-42ED-BF00-5240113A8285}">
      <dsp:nvSpPr>
        <dsp:cNvPr id="0" name=""/>
        <dsp:cNvSpPr/>
      </dsp:nvSpPr>
      <dsp:spPr>
        <a:xfrm>
          <a:off x="846499" y="1944226"/>
          <a:ext cx="4142103" cy="1759581"/>
        </a:xfrm>
        <a:prstGeom prst="roundRect">
          <a:avLst>
            <a:gd name="adj" fmla="val 10000"/>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290" tIns="34290" rIns="34290" bIns="34290" numCol="1" spcCol="1270" anchor="ctr" anchorCtr="0">
          <a:noAutofit/>
        </a:bodyPr>
        <a:lstStyle/>
        <a:p>
          <a:pPr lvl="0" algn="l" defTabSz="800100">
            <a:lnSpc>
              <a:spcPct val="90000"/>
            </a:lnSpc>
            <a:spcBef>
              <a:spcPct val="0"/>
            </a:spcBef>
            <a:spcAft>
              <a:spcPct val="35000"/>
            </a:spcAft>
          </a:pPr>
          <a:r>
            <a:rPr lang="en-US" sz="1800" b="1" kern="1200" dirty="0" err="1" smtClean="0">
              <a:solidFill>
                <a:schemeClr val="accent3">
                  <a:lumMod val="50000"/>
                </a:schemeClr>
              </a:solidFill>
              <a:latin typeface="+mn-lt"/>
            </a:rPr>
            <a:t>Nilai</a:t>
          </a:r>
          <a:r>
            <a:rPr lang="en-US" sz="1800" b="1" kern="1200" dirty="0" smtClean="0">
              <a:solidFill>
                <a:schemeClr val="accent3">
                  <a:lumMod val="50000"/>
                </a:schemeClr>
              </a:solidFill>
              <a:latin typeface="+mn-lt"/>
            </a:rPr>
            <a:t> LPC </a:t>
          </a:r>
          <a:r>
            <a:rPr lang="en-US" sz="1800" b="1" kern="1200" dirty="0" err="1" smtClean="0">
              <a:solidFill>
                <a:schemeClr val="accent3">
                  <a:lumMod val="50000"/>
                </a:schemeClr>
              </a:solidFill>
              <a:latin typeface="+mn-lt"/>
            </a:rPr>
            <a:t>Pemimpin</a:t>
          </a:r>
          <a:r>
            <a:rPr lang="id-ID" sz="1800" b="1" kern="1200" dirty="0" smtClean="0">
              <a:solidFill>
                <a:schemeClr val="accent3">
                  <a:lumMod val="50000"/>
                </a:schemeClr>
              </a:solidFill>
              <a:latin typeface="+mn-lt"/>
            </a:rPr>
            <a:t> </a:t>
          </a:r>
          <a:r>
            <a:rPr lang="id-ID" sz="1800" b="1" kern="1200" dirty="0" smtClean="0">
              <a:solidFill>
                <a:schemeClr val="accent3">
                  <a:lumMod val="50000"/>
                </a:schemeClr>
              </a:solidFill>
              <a:latin typeface="+mn-lt"/>
              <a:sym typeface="Wingdings" pitchFamily="2" charset="2"/>
            </a:rPr>
            <a:t> </a:t>
          </a:r>
          <a:r>
            <a:rPr lang="en-US" sz="1800" b="0" kern="1200" dirty="0" err="1" smtClean="0">
              <a:solidFill>
                <a:schemeClr val="accent3">
                  <a:lumMod val="50000"/>
                </a:schemeClr>
              </a:solidFill>
              <a:latin typeface="+mn-lt"/>
            </a:rPr>
            <a:t>Ditentukan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dengan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meminta</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seorang</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pemimpin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untuk</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memilih</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salah</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satu</a:t>
          </a:r>
          <a:r>
            <a:rPr lang="en-US" sz="1800" b="0" kern="1200" dirty="0" smtClean="0">
              <a:solidFill>
                <a:schemeClr val="accent3">
                  <a:lumMod val="50000"/>
                </a:schemeClr>
              </a:solidFill>
              <a:latin typeface="+mn-lt"/>
            </a:rPr>
            <a:t> </a:t>
          </a:r>
          <a:r>
            <a:rPr lang="id-ID" sz="1800" b="0" kern="1200" dirty="0" smtClean="0">
              <a:solidFill>
                <a:schemeClr val="accent3">
                  <a:lumMod val="50000"/>
                </a:schemeClr>
              </a:solidFill>
              <a:latin typeface="+mn-lt"/>
            </a:rPr>
            <a:t>rekan kerja </a:t>
          </a:r>
          <a:r>
            <a:rPr lang="en-US" sz="1800" b="0" kern="1200" dirty="0" smtClean="0">
              <a:solidFill>
                <a:schemeClr val="accent3">
                  <a:lumMod val="50000"/>
                </a:schemeClr>
              </a:solidFill>
              <a:latin typeface="+mn-lt"/>
            </a:rPr>
            <a:t>yang paling </a:t>
          </a:r>
          <a:r>
            <a:rPr lang="en-US" sz="1800" b="0" kern="1200" dirty="0" err="1" smtClean="0">
              <a:solidFill>
                <a:schemeClr val="accent3">
                  <a:lumMod val="50000"/>
                </a:schemeClr>
              </a:solidFill>
              <a:latin typeface="+mn-lt"/>
            </a:rPr>
            <a:t>sulit</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bekerja</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sama</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dengan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pemimpin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dan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memberikan</a:t>
          </a:r>
          <a:r>
            <a:rPr lang="en-US" sz="1800" b="0" kern="1200" dirty="0" smtClean="0">
              <a:solidFill>
                <a:schemeClr val="accent3">
                  <a:lumMod val="50000"/>
                </a:schemeClr>
              </a:solidFill>
              <a:latin typeface="+mn-lt"/>
            </a:rPr>
            <a:t> </a:t>
          </a:r>
          <a:r>
            <a:rPr lang="en-US" sz="1800" b="0" kern="1200" dirty="0" err="1" smtClean="0">
              <a:solidFill>
                <a:schemeClr val="accent3">
                  <a:lumMod val="50000"/>
                </a:schemeClr>
              </a:solidFill>
              <a:latin typeface="+mn-lt"/>
            </a:rPr>
            <a:t>peringkat</a:t>
          </a:r>
          <a:r>
            <a:rPr lang="id-ID" sz="1800" b="0" kern="1200" dirty="0" smtClean="0">
              <a:solidFill>
                <a:schemeClr val="accent3">
                  <a:lumMod val="50000"/>
                </a:schemeClr>
              </a:solidFill>
              <a:latin typeface="+mn-lt"/>
            </a:rPr>
            <a:t> kepada pemimpin tersebut.</a:t>
          </a:r>
          <a:endParaRPr lang="id-ID" sz="1800" b="0" kern="1200" dirty="0">
            <a:latin typeface="+mn-lt"/>
          </a:endParaRPr>
        </a:p>
      </dsp:txBody>
      <dsp:txXfrm>
        <a:off x="898035" y="1995762"/>
        <a:ext cx="4039031" cy="1656509"/>
      </dsp:txXfrm>
    </dsp:sp>
    <dsp:sp modelId="{4ED15E96-0431-4330-A02D-E1C4BDF025B4}">
      <dsp:nvSpPr>
        <dsp:cNvPr id="0" name=""/>
        <dsp:cNvSpPr/>
      </dsp:nvSpPr>
      <dsp:spPr>
        <a:xfrm rot="11011834">
          <a:off x="2715519" y="715481"/>
          <a:ext cx="3732306" cy="822531"/>
        </a:xfrm>
        <a:prstGeom prst="leftArrow">
          <a:avLst>
            <a:gd name="adj1" fmla="val 60000"/>
            <a:gd name="adj2" fmla="val 50000"/>
          </a:avLst>
        </a:prstGeom>
        <a:gradFill rotWithShape="0">
          <a:gsLst>
            <a:gs pos="0">
              <a:schemeClr val="accent2">
                <a:hueOff val="2340759"/>
                <a:satOff val="-2919"/>
                <a:lumOff val="686"/>
                <a:alphaOff val="0"/>
                <a:tint val="50000"/>
                <a:satMod val="300000"/>
              </a:schemeClr>
            </a:gs>
            <a:gs pos="35000">
              <a:schemeClr val="accent2">
                <a:hueOff val="2340759"/>
                <a:satOff val="-2919"/>
                <a:lumOff val="686"/>
                <a:alphaOff val="0"/>
                <a:tint val="37000"/>
                <a:satMod val="300000"/>
              </a:schemeClr>
            </a:gs>
            <a:gs pos="100000">
              <a:schemeClr val="accent2">
                <a:hueOff val="2340759"/>
                <a:satOff val="-2919"/>
                <a:lumOff val="686"/>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8164C311-EAB7-496F-9E82-D298C01BD268}">
      <dsp:nvSpPr>
        <dsp:cNvPr id="0" name=""/>
        <dsp:cNvSpPr/>
      </dsp:nvSpPr>
      <dsp:spPr>
        <a:xfrm>
          <a:off x="611543" y="216022"/>
          <a:ext cx="4215034" cy="1591609"/>
        </a:xfrm>
        <a:prstGeom prst="roundRect">
          <a:avLst>
            <a:gd name="adj" fmla="val 10000"/>
          </a:avLst>
        </a:prstGeom>
        <a:gradFill rotWithShape="0">
          <a:gsLst>
            <a:gs pos="0">
              <a:schemeClr val="accent2">
                <a:hueOff val="2340759"/>
                <a:satOff val="-2919"/>
                <a:lumOff val="686"/>
                <a:alphaOff val="0"/>
                <a:tint val="50000"/>
                <a:satMod val="300000"/>
              </a:schemeClr>
            </a:gs>
            <a:gs pos="35000">
              <a:schemeClr val="accent2">
                <a:hueOff val="2340759"/>
                <a:satOff val="-2919"/>
                <a:lumOff val="686"/>
                <a:alphaOff val="0"/>
                <a:tint val="37000"/>
                <a:satMod val="300000"/>
              </a:schemeClr>
            </a:gs>
            <a:gs pos="100000">
              <a:schemeClr val="accent2">
                <a:hueOff val="2340759"/>
                <a:satOff val="-2919"/>
                <a:lumOff val="686"/>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290" tIns="34290" rIns="34290" bIns="34290" numCol="1" spcCol="1270" anchor="ctr" anchorCtr="0">
          <a:noAutofit/>
        </a:bodyPr>
        <a:lstStyle/>
        <a:p>
          <a:pPr lvl="0" algn="l" defTabSz="800100">
            <a:lnSpc>
              <a:spcPct val="90000"/>
            </a:lnSpc>
            <a:spcBef>
              <a:spcPct val="0"/>
            </a:spcBef>
            <a:spcAft>
              <a:spcPct val="35000"/>
            </a:spcAft>
          </a:pPr>
          <a:r>
            <a:rPr lang="en-US" sz="1800" b="1" kern="1200" dirty="0" err="1" smtClean="0">
              <a:solidFill>
                <a:schemeClr val="accent3">
                  <a:lumMod val="50000"/>
                </a:schemeClr>
              </a:solidFill>
              <a:latin typeface="+mn-lt"/>
            </a:rPr>
            <a:t>Menjelaskan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bagaimana</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situasi</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menengahi</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hubungan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antara</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efektivitas</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kepemimpinan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dengan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nilai</a:t>
          </a:r>
          <a:r>
            <a:rPr lang="en-US" sz="1800" b="1" kern="1200" dirty="0" smtClean="0">
              <a:solidFill>
                <a:schemeClr val="accent3">
                  <a:lumMod val="50000"/>
                </a:schemeClr>
              </a:solidFill>
              <a:latin typeface="+mn-lt"/>
            </a:rPr>
            <a:t> (LPC) </a:t>
          </a:r>
          <a:r>
            <a:rPr lang="en-US" sz="1800" b="1" kern="1200" dirty="0" err="1" smtClean="0">
              <a:solidFill>
                <a:schemeClr val="accent3">
                  <a:lumMod val="50000"/>
                </a:schemeClr>
              </a:solidFill>
              <a:latin typeface="+mn-lt"/>
            </a:rPr>
            <a:t>rekan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kerja</a:t>
          </a:r>
          <a:r>
            <a:rPr lang="en-US" sz="1800" b="1" kern="1200" dirty="0" smtClean="0">
              <a:solidFill>
                <a:schemeClr val="accent3">
                  <a:lumMod val="50000"/>
                </a:schemeClr>
              </a:solidFill>
              <a:latin typeface="+mn-lt"/>
            </a:rPr>
            <a:t> yang paling </a:t>
          </a:r>
          <a:r>
            <a:rPr lang="en-US" sz="1800" b="1" kern="1200" dirty="0" err="1" smtClean="0">
              <a:solidFill>
                <a:schemeClr val="accent3">
                  <a:lumMod val="50000"/>
                </a:schemeClr>
              </a:solidFill>
              <a:latin typeface="+mn-lt"/>
            </a:rPr>
            <a:t>tidak</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disukai</a:t>
          </a:r>
          <a:r>
            <a:rPr lang="id-ID" sz="1800" b="1" kern="1200" dirty="0" smtClean="0">
              <a:solidFill>
                <a:schemeClr val="accent3">
                  <a:lumMod val="50000"/>
                </a:schemeClr>
              </a:solidFill>
              <a:latin typeface="+mn-lt"/>
            </a:rPr>
            <a:t>”</a:t>
          </a:r>
          <a:r>
            <a:rPr lang="en-US" sz="1800" b="1" kern="1200" dirty="0" smtClean="0">
              <a:solidFill>
                <a:schemeClr val="accent3">
                  <a:lumMod val="50000"/>
                </a:schemeClr>
              </a:solidFill>
              <a:latin typeface="+mn-lt"/>
            </a:rPr>
            <a:t>.</a:t>
          </a:r>
          <a:endParaRPr lang="id-ID" sz="1800" b="1" kern="1200" dirty="0">
            <a:latin typeface="+mn-lt"/>
          </a:endParaRPr>
        </a:p>
      </dsp:txBody>
      <dsp:txXfrm>
        <a:off x="658160" y="262639"/>
        <a:ext cx="4121800" cy="1498375"/>
      </dsp:txXfrm>
    </dsp:sp>
    <dsp:sp modelId="{088C1D3B-DC26-47D5-969D-E6841653AABA}">
      <dsp:nvSpPr>
        <dsp:cNvPr id="0" name=""/>
        <dsp:cNvSpPr/>
      </dsp:nvSpPr>
      <dsp:spPr>
        <a:xfrm rot="5538351">
          <a:off x="6064681" y="3801337"/>
          <a:ext cx="3131473" cy="822531"/>
        </a:xfrm>
        <a:prstGeom prst="leftArrow">
          <a:avLst>
            <a:gd name="adj1" fmla="val 60000"/>
            <a:gd name="adj2" fmla="val 50000"/>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dsp:spPr>
      <dsp:style>
        <a:lnRef idx="0">
          <a:scrgbClr r="0" g="0" b="0"/>
        </a:lnRef>
        <a:fillRef idx="2">
          <a:scrgbClr r="0" g="0" b="0"/>
        </a:fillRef>
        <a:effectRef idx="1">
          <a:scrgbClr r="0" g="0" b="0"/>
        </a:effectRef>
        <a:fontRef idx="minor">
          <a:schemeClr val="dk1"/>
        </a:fontRef>
      </dsp:style>
    </dsp:sp>
    <dsp:sp modelId="{A13D75DE-01B9-477C-9A9A-0F3953A60562}">
      <dsp:nvSpPr>
        <dsp:cNvPr id="0" name=""/>
        <dsp:cNvSpPr/>
      </dsp:nvSpPr>
      <dsp:spPr>
        <a:xfrm>
          <a:off x="2364457" y="3816426"/>
          <a:ext cx="6112587" cy="2640369"/>
        </a:xfrm>
        <a:prstGeom prst="roundRect">
          <a:avLst>
            <a:gd name="adj" fmla="val 10000"/>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4290" tIns="34290" rIns="34290" bIns="34290" numCol="1" spcCol="1270" anchor="ctr" anchorCtr="0">
          <a:noAutofit/>
        </a:bodyPr>
        <a:lstStyle/>
        <a:p>
          <a:pPr lvl="0" algn="l" defTabSz="800100">
            <a:lnSpc>
              <a:spcPct val="90000"/>
            </a:lnSpc>
            <a:spcBef>
              <a:spcPct val="0"/>
            </a:spcBef>
            <a:spcAft>
              <a:spcPts val="0"/>
            </a:spcAft>
          </a:pPr>
          <a:r>
            <a:rPr lang="en-US" sz="1800" b="1" kern="1200" dirty="0" err="1" smtClean="0">
              <a:solidFill>
                <a:schemeClr val="accent3">
                  <a:lumMod val="50000"/>
                </a:schemeClr>
              </a:solidFill>
              <a:latin typeface="+mn-lt"/>
            </a:rPr>
            <a:t>Variabel</a:t>
          </a:r>
          <a:r>
            <a:rPr lang="en-US" sz="1800" b="1" kern="1200" dirty="0" smtClean="0">
              <a:solidFill>
                <a:schemeClr val="accent3">
                  <a:lumMod val="50000"/>
                </a:schemeClr>
              </a:solidFill>
              <a:latin typeface="+mn-lt"/>
            </a:rPr>
            <a:t> Situ</a:t>
          </a:r>
          <a:r>
            <a:rPr lang="id-ID" sz="1800" b="1" kern="1200" dirty="0" smtClean="0">
              <a:solidFill>
                <a:schemeClr val="accent3">
                  <a:lumMod val="50000"/>
                </a:schemeClr>
              </a:solidFill>
              <a:latin typeface="+mn-lt"/>
            </a:rPr>
            <a:t>a</a:t>
          </a:r>
          <a:r>
            <a:rPr lang="en-US" sz="1800" b="1" kern="1200" dirty="0" err="1" smtClean="0">
              <a:solidFill>
                <a:schemeClr val="accent3">
                  <a:lumMod val="50000"/>
                </a:schemeClr>
              </a:solidFill>
              <a:latin typeface="+mn-lt"/>
            </a:rPr>
            <a:t>sional</a:t>
          </a:r>
          <a:r>
            <a:rPr lang="id-ID" sz="1800" b="1" kern="1200" dirty="0" smtClean="0">
              <a:solidFill>
                <a:schemeClr val="accent3">
                  <a:lumMod val="50000"/>
                </a:schemeClr>
              </a:solidFill>
              <a:latin typeface="+mn-lt"/>
            </a:rPr>
            <a:t>:</a:t>
          </a:r>
        </a:p>
        <a:p>
          <a:pPr marL="261938" lvl="0" indent="-261938" algn="l" defTabSz="800100">
            <a:lnSpc>
              <a:spcPct val="90000"/>
            </a:lnSpc>
            <a:spcBef>
              <a:spcPct val="0"/>
            </a:spcBef>
            <a:spcAft>
              <a:spcPts val="0"/>
            </a:spcAft>
            <a:tabLst>
              <a:tab pos="261938" algn="l"/>
            </a:tabLst>
          </a:pPr>
          <a:r>
            <a:rPr lang="id-ID" sz="1800" b="1" kern="1200" dirty="0" smtClean="0">
              <a:solidFill>
                <a:schemeClr val="accent3">
                  <a:lumMod val="50000"/>
                </a:schemeClr>
              </a:solidFill>
              <a:latin typeface="+mn-lt"/>
              <a:sym typeface="Wingdings" pitchFamily="2" charset="2"/>
            </a:rPr>
            <a:t> </a:t>
          </a:r>
          <a:r>
            <a:rPr lang="en-US" sz="1800" b="1" kern="1200" dirty="0" err="1" smtClean="0">
              <a:solidFill>
                <a:schemeClr val="accent3">
                  <a:lumMod val="50000"/>
                </a:schemeClr>
              </a:solidFill>
              <a:latin typeface="+mn-lt"/>
            </a:rPr>
            <a:t>Hubungan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pemimpin</a:t>
          </a:r>
          <a:r>
            <a:rPr lang="en-US" sz="1800" b="1" kern="1200" dirty="0" smtClean="0">
              <a:solidFill>
                <a:schemeClr val="accent3">
                  <a:lumMod val="50000"/>
                </a:schemeClr>
              </a:solidFill>
              <a:latin typeface="+mn-lt"/>
            </a:rPr>
            <a:t> </a:t>
          </a:r>
          <a:r>
            <a:rPr lang="id-ID"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anggota</a:t>
          </a:r>
          <a:r>
            <a:rPr lang="id-ID" sz="1800" b="1" kern="1200" dirty="0" smtClean="0">
              <a:solidFill>
                <a:schemeClr val="accent3">
                  <a:lumMod val="50000"/>
                </a:schemeClr>
              </a:solidFill>
              <a:latin typeface="+mn-lt"/>
            </a:rPr>
            <a:t>: </a:t>
          </a:r>
          <a:r>
            <a:rPr lang="id-ID" sz="1800" b="0" kern="1200" dirty="0" smtClean="0">
              <a:solidFill>
                <a:schemeClr val="accent3">
                  <a:lumMod val="50000"/>
                </a:schemeClr>
              </a:solidFill>
              <a:latin typeface="+mn-lt"/>
            </a:rPr>
            <a:t>Sejauh mana kesetiaan bawahan, dan hubungan dengan bawahan yang harmonis dan kooperatif.</a:t>
          </a:r>
        </a:p>
        <a:p>
          <a:pPr marL="261938" lvl="0" indent="-261938" algn="l" defTabSz="800100">
            <a:lnSpc>
              <a:spcPct val="90000"/>
            </a:lnSpc>
            <a:spcBef>
              <a:spcPct val="0"/>
            </a:spcBef>
            <a:spcAft>
              <a:spcPts val="0"/>
            </a:spcAft>
            <a:tabLst>
              <a:tab pos="261938" algn="l"/>
            </a:tabLst>
          </a:pPr>
          <a:r>
            <a:rPr lang="id-ID" sz="1800" b="1" kern="1200" dirty="0" smtClean="0">
              <a:solidFill>
                <a:schemeClr val="accent3">
                  <a:lumMod val="50000"/>
                </a:schemeClr>
              </a:solidFill>
              <a:latin typeface="+mn-lt"/>
              <a:sym typeface="Wingdings" pitchFamily="2" charset="2"/>
            </a:rPr>
            <a:t> </a:t>
          </a:r>
          <a:r>
            <a:rPr lang="en-US" sz="1800" b="1" kern="1200" dirty="0" err="1" smtClean="0">
              <a:solidFill>
                <a:schemeClr val="accent3">
                  <a:lumMod val="50000"/>
                </a:schemeClr>
              </a:solidFill>
              <a:latin typeface="+mn-lt"/>
            </a:rPr>
            <a:t>Kekuasaan</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posisi</a:t>
          </a:r>
          <a:r>
            <a:rPr lang="id-ID" sz="1800" b="1" kern="1200" dirty="0" smtClean="0">
              <a:solidFill>
                <a:schemeClr val="accent3">
                  <a:lumMod val="50000"/>
                </a:schemeClr>
              </a:solidFill>
              <a:latin typeface="+mn-lt"/>
            </a:rPr>
            <a:t>: </a:t>
          </a:r>
          <a:r>
            <a:rPr lang="id-ID" sz="1800" b="0" kern="1200" dirty="0" smtClean="0">
              <a:solidFill>
                <a:schemeClr val="accent3">
                  <a:lumMod val="50000"/>
                </a:schemeClr>
              </a:solidFill>
            </a:rPr>
            <a:t>Sejauh mana pemimpin memiliki wewenang untuk mengevaluasi kinerja bawahan dan pengelolaan reward dan punishment.</a:t>
          </a:r>
          <a:endParaRPr lang="id-ID" sz="1800" b="0" kern="1200" dirty="0" smtClean="0">
            <a:solidFill>
              <a:schemeClr val="accent3">
                <a:lumMod val="50000"/>
              </a:schemeClr>
            </a:solidFill>
            <a:latin typeface="+mn-lt"/>
          </a:endParaRPr>
        </a:p>
        <a:p>
          <a:pPr marL="261938" lvl="0" indent="-261938" algn="l" defTabSz="800100">
            <a:lnSpc>
              <a:spcPct val="90000"/>
            </a:lnSpc>
            <a:spcBef>
              <a:spcPct val="0"/>
            </a:spcBef>
            <a:spcAft>
              <a:spcPts val="0"/>
            </a:spcAft>
            <a:tabLst>
              <a:tab pos="261938" algn="l"/>
            </a:tabLst>
          </a:pPr>
          <a:r>
            <a:rPr lang="id-ID" sz="1800" b="1" kern="1200" dirty="0" smtClean="0">
              <a:solidFill>
                <a:schemeClr val="accent3">
                  <a:lumMod val="50000"/>
                </a:schemeClr>
              </a:solidFill>
              <a:latin typeface="+mn-lt"/>
              <a:sym typeface="Wingdings" pitchFamily="2" charset="2"/>
            </a:rPr>
            <a:t> S</a:t>
          </a:r>
          <a:r>
            <a:rPr lang="en-US" sz="1800" b="1" kern="1200" dirty="0" err="1" smtClean="0">
              <a:solidFill>
                <a:schemeClr val="accent3">
                  <a:lumMod val="50000"/>
                </a:schemeClr>
              </a:solidFill>
              <a:latin typeface="+mn-lt"/>
            </a:rPr>
            <a:t>truktur</a:t>
          </a:r>
          <a:r>
            <a:rPr lang="en-US" sz="1800" b="1" kern="1200" dirty="0" smtClean="0">
              <a:solidFill>
                <a:schemeClr val="accent3">
                  <a:lumMod val="50000"/>
                </a:schemeClr>
              </a:solidFill>
              <a:latin typeface="+mn-lt"/>
            </a:rPr>
            <a:t> </a:t>
          </a:r>
          <a:r>
            <a:rPr lang="en-US" sz="1800" b="1" kern="1200" dirty="0" err="1" smtClean="0">
              <a:solidFill>
                <a:schemeClr val="accent3">
                  <a:lumMod val="50000"/>
                </a:schemeClr>
              </a:solidFill>
              <a:latin typeface="+mn-lt"/>
            </a:rPr>
            <a:t>tugas</a:t>
          </a:r>
          <a:r>
            <a:rPr lang="id-ID" sz="1800" b="1" kern="1200" dirty="0" smtClean="0">
              <a:solidFill>
                <a:schemeClr val="accent3">
                  <a:lumMod val="50000"/>
                </a:schemeClr>
              </a:solidFill>
              <a:latin typeface="+mn-lt"/>
            </a:rPr>
            <a:t>: </a:t>
          </a:r>
          <a:r>
            <a:rPr lang="id-ID" sz="1800" b="0" kern="1200" dirty="0" smtClean="0">
              <a:solidFill>
                <a:schemeClr val="accent3">
                  <a:lumMod val="50000"/>
                </a:schemeClr>
              </a:solidFill>
            </a:rPr>
            <a:t>Sejauh mana SOP diterapkan, berikut deskripsi pekerjaan, dan indikator tentang seberapa baik tugas tersebut dilakukan.</a:t>
          </a:r>
          <a:endParaRPr lang="id-ID" sz="1800" b="0" kern="1200" dirty="0">
            <a:solidFill>
              <a:schemeClr val="accent3">
                <a:lumMod val="50000"/>
              </a:schemeClr>
            </a:solidFill>
            <a:latin typeface="+mn-lt"/>
          </a:endParaRPr>
        </a:p>
      </dsp:txBody>
      <dsp:txXfrm>
        <a:off x="2441791" y="3893760"/>
        <a:ext cx="5957919" cy="24857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F50DB3-B815-47C6-AB50-504EF50B6B1A}">
      <dsp:nvSpPr>
        <dsp:cNvPr id="0" name=""/>
        <dsp:cNvSpPr/>
      </dsp:nvSpPr>
      <dsp:spPr>
        <a:xfrm rot="5400000">
          <a:off x="4585644" y="-3002803"/>
          <a:ext cx="1291632" cy="7384946"/>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id-ID" sz="1800" b="0" kern="1200" dirty="0" smtClean="0">
              <a:solidFill>
                <a:schemeClr val="accent3">
                  <a:lumMod val="50000"/>
                </a:schemeClr>
              </a:solidFill>
              <a:latin typeface="Comic Sans MS" pitchFamily="66" charset="0"/>
            </a:rPr>
            <a:t>Teori yang d</a:t>
          </a:r>
          <a:r>
            <a:rPr lang="en-US" sz="1800" b="0" kern="1200" dirty="0" err="1" smtClean="0">
              <a:solidFill>
                <a:schemeClr val="accent3">
                  <a:lumMod val="50000"/>
                </a:schemeClr>
              </a:solidFill>
              <a:latin typeface="Comic Sans MS" pitchFamily="66" charset="0"/>
            </a:rPr>
            <a:t>ikembangkan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untuk</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menjelaskan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bagaimana</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perilaku</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seorang</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pemimpin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mempengaruhi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kepuasan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kinerja</a:t>
          </a:r>
          <a:r>
            <a:rPr lang="id-ID"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endParaRPr lang="id-ID" sz="1800" b="0" kern="1200" dirty="0">
            <a:solidFill>
              <a:schemeClr val="accent3">
                <a:lumMod val="50000"/>
              </a:schemeClr>
            </a:solidFill>
            <a:latin typeface="Comic Sans MS" pitchFamily="66" charset="0"/>
          </a:endParaRPr>
        </a:p>
      </dsp:txBody>
      <dsp:txXfrm rot="-5400000">
        <a:off x="1538987" y="106906"/>
        <a:ext cx="7321894" cy="1165528"/>
      </dsp:txXfrm>
    </dsp:sp>
    <dsp:sp modelId="{6FE8C249-0A27-4238-87EB-7930A5D6FD4B}">
      <dsp:nvSpPr>
        <dsp:cNvPr id="0" name=""/>
        <dsp:cNvSpPr/>
      </dsp:nvSpPr>
      <dsp:spPr>
        <a:xfrm>
          <a:off x="379" y="450"/>
          <a:ext cx="1538608" cy="1378438"/>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id-ID" sz="2000" b="0" kern="1200" dirty="0" smtClean="0">
              <a:solidFill>
                <a:schemeClr val="accent3">
                  <a:lumMod val="50000"/>
                </a:schemeClr>
              </a:solidFill>
              <a:latin typeface="Comic Sans MS" pitchFamily="66" charset="0"/>
            </a:rPr>
            <a:t>Definisi</a:t>
          </a:r>
          <a:endParaRPr lang="id-ID" sz="2000" b="0" kern="1200" dirty="0">
            <a:solidFill>
              <a:schemeClr val="accent3">
                <a:lumMod val="50000"/>
              </a:schemeClr>
            </a:solidFill>
            <a:latin typeface="Comic Sans MS" pitchFamily="66" charset="0"/>
          </a:endParaRPr>
        </a:p>
      </dsp:txBody>
      <dsp:txXfrm>
        <a:off x="67669" y="67740"/>
        <a:ext cx="1404028" cy="1243858"/>
      </dsp:txXfrm>
    </dsp:sp>
    <dsp:sp modelId="{CC0BF8CE-FB6C-4AE6-AF19-0E580FD99AD1}">
      <dsp:nvSpPr>
        <dsp:cNvPr id="0" name=""/>
        <dsp:cNvSpPr/>
      </dsp:nvSpPr>
      <dsp:spPr>
        <a:xfrm rot="5400000">
          <a:off x="3287930" y="-142665"/>
          <a:ext cx="3942556" cy="7338806"/>
        </a:xfrm>
        <a:prstGeom prst="round2SameRect">
          <a:avLst/>
        </a:prstGeom>
        <a:solidFill>
          <a:schemeClr val="accent2">
            <a:tint val="40000"/>
            <a:alpha val="90000"/>
            <a:hueOff val="5025821"/>
            <a:satOff val="-4378"/>
            <a:lumOff val="-6"/>
            <a:alphaOff val="0"/>
          </a:schemeClr>
        </a:solidFill>
        <a:ln w="9525" cap="flat" cmpd="sng" algn="ctr">
          <a:solidFill>
            <a:schemeClr val="accent2">
              <a:tint val="40000"/>
              <a:alpha val="90000"/>
              <a:hueOff val="5025821"/>
              <a:satOff val="-4378"/>
              <a:lumOff val="-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id-ID" sz="1800" b="1" i="1" kern="1200" dirty="0" smtClean="0">
              <a:solidFill>
                <a:schemeClr val="accent3">
                  <a:lumMod val="50000"/>
                </a:schemeClr>
              </a:solidFill>
              <a:latin typeface="Comic Sans MS" pitchFamily="66" charset="0"/>
            </a:rPr>
            <a:t>Supportive leadership</a:t>
          </a:r>
          <a:r>
            <a:rPr lang="id-ID" sz="1800" b="1" i="0" kern="1200" dirty="0" smtClean="0">
              <a:solidFill>
                <a:schemeClr val="accent3">
                  <a:lumMod val="50000"/>
                </a:schemeClr>
              </a:solidFill>
              <a:latin typeface="Comic Sans MS" pitchFamily="66" charset="0"/>
            </a:rPr>
            <a:t>.</a:t>
          </a:r>
          <a:r>
            <a:rPr lang="id-ID" sz="1800" b="0" i="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Memperhatikan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kebutuhan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menunjukkan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kepedulian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terhadap</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kesejahteraan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mereka</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menciptakan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iklim</a:t>
          </a:r>
          <a:r>
            <a:rPr lang="en-US" sz="1800" b="0" kern="1200" dirty="0" smtClean="0">
              <a:solidFill>
                <a:schemeClr val="accent3">
                  <a:lumMod val="50000"/>
                </a:schemeClr>
              </a:solidFill>
              <a:latin typeface="Comic Sans MS" pitchFamily="66" charset="0"/>
            </a:rPr>
            <a:t> yang </a:t>
          </a:r>
          <a:r>
            <a:rPr lang="en-US" sz="1800" b="0" kern="1200" dirty="0" err="1" smtClean="0">
              <a:solidFill>
                <a:schemeClr val="accent3">
                  <a:lumMod val="50000"/>
                </a:schemeClr>
              </a:solidFill>
              <a:latin typeface="Comic Sans MS" pitchFamily="66" charset="0"/>
            </a:rPr>
            <a:t>bersahabat</a:t>
          </a:r>
          <a:r>
            <a:rPr lang="en-US" sz="1800" b="0" kern="1200" dirty="0" smtClean="0">
              <a:solidFill>
                <a:schemeClr val="accent3">
                  <a:lumMod val="50000"/>
                </a:schemeClr>
              </a:solidFill>
              <a:latin typeface="Comic Sans MS" pitchFamily="66" charset="0"/>
            </a:rPr>
            <a:t> di unit </a:t>
          </a:r>
          <a:r>
            <a:rPr lang="en-US" sz="1800" b="0" kern="1200" dirty="0" err="1" smtClean="0">
              <a:solidFill>
                <a:schemeClr val="accent3">
                  <a:lumMod val="50000"/>
                </a:schemeClr>
              </a:solidFill>
              <a:latin typeface="Comic Sans MS" pitchFamily="66" charset="0"/>
            </a:rPr>
            <a:t>kerja</a:t>
          </a:r>
          <a:r>
            <a:rPr lang="en-US" sz="1800" b="0" kern="1200" dirty="0" smtClean="0">
              <a:solidFill>
                <a:schemeClr val="accent3">
                  <a:lumMod val="50000"/>
                </a:schemeClr>
              </a:solidFill>
              <a:latin typeface="Comic Sans MS" pitchFamily="66" charset="0"/>
            </a:rPr>
            <a:t>.</a:t>
          </a:r>
          <a:endParaRPr lang="id-ID" sz="1800" b="0" kern="1200" dirty="0">
            <a:solidFill>
              <a:schemeClr val="accent3">
                <a:lumMod val="50000"/>
              </a:schemeClr>
            </a:solidFill>
            <a:latin typeface="Comic Sans MS" pitchFamily="66" charset="0"/>
          </a:endParaRPr>
        </a:p>
        <a:p>
          <a:pPr marL="171450" lvl="1" indent="-171450" algn="l" defTabSz="800100">
            <a:lnSpc>
              <a:spcPct val="90000"/>
            </a:lnSpc>
            <a:spcBef>
              <a:spcPct val="0"/>
            </a:spcBef>
            <a:spcAft>
              <a:spcPct val="15000"/>
            </a:spcAft>
            <a:buChar char="••"/>
          </a:pPr>
          <a:r>
            <a:rPr lang="id-ID" sz="1800" b="1" i="1" kern="1200" dirty="0" smtClean="0">
              <a:solidFill>
                <a:schemeClr val="accent3">
                  <a:lumMod val="50000"/>
                </a:schemeClr>
              </a:solidFill>
              <a:latin typeface="Comic Sans MS" pitchFamily="66" charset="0"/>
            </a:rPr>
            <a:t>Directive leadership.</a:t>
          </a:r>
          <a:r>
            <a:rPr lang="id-ID"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Memberi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tahu</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apa</a:t>
          </a:r>
          <a:r>
            <a:rPr lang="en-US" sz="1800" b="0" kern="1200" dirty="0" smtClean="0">
              <a:solidFill>
                <a:schemeClr val="accent3">
                  <a:lumMod val="50000"/>
                </a:schemeClr>
              </a:solidFill>
              <a:latin typeface="Comic Sans MS" pitchFamily="66" charset="0"/>
            </a:rPr>
            <a:t> yang </a:t>
          </a:r>
          <a:r>
            <a:rPr lang="en-US" sz="1800" b="0" kern="1200" dirty="0" err="1" smtClean="0">
              <a:solidFill>
                <a:schemeClr val="accent3">
                  <a:lumMod val="50000"/>
                </a:schemeClr>
              </a:solidFill>
              <a:latin typeface="Comic Sans MS" pitchFamily="66" charset="0"/>
            </a:rPr>
            <a:t>harus</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mereka</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lakukan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memberikan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panduan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khusus</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meminta</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untuk</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mengikuti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aturan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prosedur</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menjadwalkan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mengoordinasikan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pekerjaan</a:t>
          </a:r>
          <a:r>
            <a:rPr lang="en-US" sz="1800" b="0" kern="1200" dirty="0" smtClean="0">
              <a:solidFill>
                <a:schemeClr val="accent3">
                  <a:lumMod val="50000"/>
                </a:schemeClr>
              </a:solidFill>
              <a:latin typeface="Comic Sans MS" pitchFamily="66" charset="0"/>
            </a:rPr>
            <a:t>.</a:t>
          </a:r>
        </a:p>
        <a:p>
          <a:pPr marL="171450" lvl="1" indent="-171450" algn="l" defTabSz="800100">
            <a:lnSpc>
              <a:spcPct val="90000"/>
            </a:lnSpc>
            <a:spcBef>
              <a:spcPct val="0"/>
            </a:spcBef>
            <a:spcAft>
              <a:spcPct val="15000"/>
            </a:spcAft>
            <a:buChar char="••"/>
          </a:pPr>
          <a:r>
            <a:rPr lang="id-ID" sz="1800" b="1" i="1" kern="1200" dirty="0" smtClean="0">
              <a:solidFill>
                <a:schemeClr val="accent3">
                  <a:lumMod val="50000"/>
                </a:schemeClr>
              </a:solidFill>
              <a:latin typeface="Comic Sans MS" pitchFamily="66" charset="0"/>
            </a:rPr>
            <a:t>Participative leadership</a:t>
          </a:r>
          <a:r>
            <a:rPr lang="id-ID" sz="1800" b="1" i="0" kern="1200" dirty="0" smtClean="0">
              <a:solidFill>
                <a:schemeClr val="accent3">
                  <a:lumMod val="50000"/>
                </a:schemeClr>
              </a:solidFill>
              <a:latin typeface="Comic Sans MS" pitchFamily="66" charset="0"/>
            </a:rPr>
            <a:t>.</a:t>
          </a:r>
          <a:r>
            <a:rPr lang="id-ID"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Berkonsultasi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dengan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mempertimbangkan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pendapat</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saran </a:t>
          </a:r>
          <a:r>
            <a:rPr lang="en-US" sz="1800" b="0" kern="1200" dirty="0" err="1" smtClean="0">
              <a:solidFill>
                <a:schemeClr val="accent3">
                  <a:lumMod val="50000"/>
                </a:schemeClr>
              </a:solidFill>
              <a:latin typeface="Comic Sans MS" pitchFamily="66" charset="0"/>
            </a:rPr>
            <a:t>mereka</a:t>
          </a:r>
          <a:r>
            <a:rPr lang="en-US" sz="1800" b="0" kern="1200" dirty="0" smtClean="0">
              <a:solidFill>
                <a:schemeClr val="accent3">
                  <a:lumMod val="50000"/>
                </a:schemeClr>
              </a:solidFill>
              <a:latin typeface="Comic Sans MS" pitchFamily="66" charset="0"/>
            </a:rPr>
            <a:t>.</a:t>
          </a:r>
        </a:p>
        <a:p>
          <a:pPr marL="171450" lvl="1" indent="-171450" algn="l" defTabSz="800100">
            <a:lnSpc>
              <a:spcPct val="90000"/>
            </a:lnSpc>
            <a:spcBef>
              <a:spcPct val="0"/>
            </a:spcBef>
            <a:spcAft>
              <a:spcPct val="15000"/>
            </a:spcAft>
            <a:buChar char="••"/>
          </a:pPr>
          <a:r>
            <a:rPr lang="id-ID" sz="1800" b="1" i="1" kern="1200" dirty="0" smtClean="0">
              <a:solidFill>
                <a:schemeClr val="accent3">
                  <a:lumMod val="50000"/>
                </a:schemeClr>
              </a:solidFill>
              <a:latin typeface="Comic Sans MS" pitchFamily="66" charset="0"/>
            </a:rPr>
            <a:t>Achievement-oriented leadership</a:t>
          </a:r>
          <a:r>
            <a:rPr lang="id-ID" sz="1800" b="1" i="0" kern="1200" dirty="0" smtClean="0">
              <a:solidFill>
                <a:schemeClr val="accent3">
                  <a:lumMod val="50000"/>
                </a:schemeClr>
              </a:solidFill>
              <a:latin typeface="Comic Sans MS" pitchFamily="66" charset="0"/>
            </a:rPr>
            <a:t>.</a:t>
          </a:r>
          <a:r>
            <a:rPr lang="id-ID"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Menetapkan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tujuan</a:t>
          </a:r>
          <a:r>
            <a:rPr lang="en-US" sz="1800" b="0" kern="1200" dirty="0" smtClean="0">
              <a:solidFill>
                <a:schemeClr val="accent3">
                  <a:lumMod val="50000"/>
                </a:schemeClr>
              </a:solidFill>
              <a:latin typeface="Comic Sans MS" pitchFamily="66" charset="0"/>
            </a:rPr>
            <a:t> yang </a:t>
          </a:r>
          <a:r>
            <a:rPr lang="en-US" sz="1800" b="0" kern="1200" dirty="0" err="1" smtClean="0">
              <a:solidFill>
                <a:schemeClr val="accent3">
                  <a:lumMod val="50000"/>
                </a:schemeClr>
              </a:solidFill>
              <a:latin typeface="Comic Sans MS" pitchFamily="66" charset="0"/>
            </a:rPr>
            <a:t>menantang</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mencari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kinerja</a:t>
          </a:r>
          <a:r>
            <a:rPr lang="en-US" sz="1800" b="0" kern="1200" dirty="0" smtClean="0">
              <a:solidFill>
                <a:schemeClr val="accent3">
                  <a:lumMod val="50000"/>
                </a:schemeClr>
              </a:solidFill>
              <a:latin typeface="Comic Sans MS" pitchFamily="66" charset="0"/>
            </a:rPr>
            <a:t> yang </a:t>
          </a:r>
          <a:r>
            <a:rPr lang="en-US" sz="1800" b="0" kern="1200" dirty="0" err="1" smtClean="0">
              <a:solidFill>
                <a:schemeClr val="accent3">
                  <a:lumMod val="50000"/>
                </a:schemeClr>
              </a:solidFill>
              <a:latin typeface="Comic Sans MS" pitchFamily="66" charset="0"/>
            </a:rPr>
            <a:t>lebih</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baik</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menekankan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keunggulan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dan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menunjukkan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keyakinan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bahwa</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bawahan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akan</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mencapai</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standar</a:t>
          </a:r>
          <a:r>
            <a:rPr lang="en-US" sz="1800" b="0" kern="1200" dirty="0" smtClean="0">
              <a:solidFill>
                <a:schemeClr val="accent3">
                  <a:lumMod val="50000"/>
                </a:schemeClr>
              </a:solidFill>
              <a:latin typeface="Comic Sans MS" pitchFamily="66" charset="0"/>
            </a:rPr>
            <a:t> </a:t>
          </a:r>
          <a:r>
            <a:rPr lang="en-US" sz="1800" b="0" kern="1200" dirty="0" err="1" smtClean="0">
              <a:solidFill>
                <a:schemeClr val="accent3">
                  <a:lumMod val="50000"/>
                </a:schemeClr>
              </a:solidFill>
              <a:latin typeface="Comic Sans MS" pitchFamily="66" charset="0"/>
            </a:rPr>
            <a:t>tinggi</a:t>
          </a:r>
          <a:r>
            <a:rPr lang="en-US" sz="1800" b="0" kern="1200" dirty="0" smtClean="0">
              <a:solidFill>
                <a:schemeClr val="accent3">
                  <a:lumMod val="50000"/>
                </a:schemeClr>
              </a:solidFill>
              <a:latin typeface="Comic Sans MS" pitchFamily="66" charset="0"/>
            </a:rPr>
            <a:t>.</a:t>
          </a:r>
          <a:endParaRPr lang="id-ID" sz="1800" b="0" kern="1200" dirty="0"/>
        </a:p>
      </dsp:txBody>
      <dsp:txXfrm rot="-5400000">
        <a:off x="1589805" y="1747920"/>
        <a:ext cx="7146346" cy="3557636"/>
      </dsp:txXfrm>
    </dsp:sp>
    <dsp:sp modelId="{E4522BEB-65E1-4852-A4D3-C25F9F6DC476}">
      <dsp:nvSpPr>
        <dsp:cNvPr id="0" name=""/>
        <dsp:cNvSpPr/>
      </dsp:nvSpPr>
      <dsp:spPr>
        <a:xfrm>
          <a:off x="379" y="1509869"/>
          <a:ext cx="1589426" cy="3996979"/>
        </a:xfrm>
        <a:prstGeom prst="roundRect">
          <a:avLst/>
        </a:prstGeom>
        <a:gradFill rotWithShape="0">
          <a:gsLst>
            <a:gs pos="0">
              <a:schemeClr val="accent2">
                <a:hueOff val="4681519"/>
                <a:satOff val="-5839"/>
                <a:lumOff val="1373"/>
                <a:alphaOff val="0"/>
                <a:tint val="50000"/>
                <a:satMod val="300000"/>
              </a:schemeClr>
            </a:gs>
            <a:gs pos="35000">
              <a:schemeClr val="accent2">
                <a:hueOff val="4681519"/>
                <a:satOff val="-5839"/>
                <a:lumOff val="1373"/>
                <a:alphaOff val="0"/>
                <a:tint val="37000"/>
                <a:satMod val="300000"/>
              </a:schemeClr>
            </a:gs>
            <a:gs pos="100000">
              <a:schemeClr val="accent2">
                <a:hueOff val="4681519"/>
                <a:satOff val="-5839"/>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38100" rIns="76200" bIns="38100" numCol="1" spcCol="1270" anchor="ctr" anchorCtr="0">
          <a:noAutofit/>
        </a:bodyPr>
        <a:lstStyle/>
        <a:p>
          <a:pPr lvl="0" algn="ctr" defTabSz="889000">
            <a:lnSpc>
              <a:spcPct val="90000"/>
            </a:lnSpc>
            <a:spcBef>
              <a:spcPct val="0"/>
            </a:spcBef>
            <a:spcAft>
              <a:spcPct val="35000"/>
            </a:spcAft>
          </a:pPr>
          <a:r>
            <a:rPr lang="en-US" sz="2000" b="0" kern="1200" dirty="0" err="1" smtClean="0">
              <a:solidFill>
                <a:schemeClr val="accent3">
                  <a:lumMod val="50000"/>
                </a:schemeClr>
              </a:solidFill>
              <a:latin typeface="Comic Sans MS" pitchFamily="66" charset="0"/>
            </a:rPr>
            <a:t>Perilaku</a:t>
          </a:r>
          <a:r>
            <a:rPr lang="en-US" sz="2000" b="0" kern="1200" dirty="0" smtClean="0">
              <a:solidFill>
                <a:schemeClr val="accent3">
                  <a:lumMod val="50000"/>
                </a:schemeClr>
              </a:solidFill>
              <a:latin typeface="Comic Sans MS" pitchFamily="66" charset="0"/>
            </a:rPr>
            <a:t> </a:t>
          </a:r>
          <a:r>
            <a:rPr lang="en-US" sz="2000" b="0" kern="1200" dirty="0" err="1" smtClean="0">
              <a:solidFill>
                <a:schemeClr val="accent3">
                  <a:lumMod val="50000"/>
                </a:schemeClr>
              </a:solidFill>
              <a:latin typeface="Comic Sans MS" pitchFamily="66" charset="0"/>
            </a:rPr>
            <a:t>Pemimpin</a:t>
          </a:r>
          <a:endParaRPr lang="id-ID" sz="2000" b="0" kern="1200" dirty="0">
            <a:solidFill>
              <a:schemeClr val="accent3">
                <a:lumMod val="50000"/>
              </a:schemeClr>
            </a:solidFill>
            <a:latin typeface="Comic Sans MS" pitchFamily="66" charset="0"/>
          </a:endParaRPr>
        </a:p>
      </dsp:txBody>
      <dsp:txXfrm>
        <a:off x="77968" y="1587458"/>
        <a:ext cx="1434248" cy="38418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9C84FF-C11B-4749-B971-849D2C8747F2}">
      <dsp:nvSpPr>
        <dsp:cNvPr id="0" name=""/>
        <dsp:cNvSpPr/>
      </dsp:nvSpPr>
      <dsp:spPr>
        <a:xfrm>
          <a:off x="0" y="683951"/>
          <a:ext cx="8496944" cy="10584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93C644E-D6C4-4E00-98AF-054B3B50D4B7}">
      <dsp:nvSpPr>
        <dsp:cNvPr id="0" name=""/>
        <dsp:cNvSpPr/>
      </dsp:nvSpPr>
      <dsp:spPr>
        <a:xfrm>
          <a:off x="419453" y="64031"/>
          <a:ext cx="8076302" cy="1239840"/>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4815" tIns="0" rIns="224815" bIns="0" numCol="1" spcCol="1270" anchor="ctr" anchorCtr="0">
          <a:noAutofit/>
        </a:bodyPr>
        <a:lstStyle/>
        <a:p>
          <a:pPr lvl="0" algn="l" defTabSz="800100">
            <a:lnSpc>
              <a:spcPct val="90000"/>
            </a:lnSpc>
            <a:spcBef>
              <a:spcPct val="0"/>
            </a:spcBef>
            <a:spcAft>
              <a:spcPct val="35000"/>
            </a:spcAft>
          </a:pPr>
          <a:r>
            <a:rPr lang="id-ID" sz="1800" b="0" kern="1200" dirty="0" smtClean="0">
              <a:solidFill>
                <a:schemeClr val="accent3">
                  <a:lumMod val="50000"/>
                </a:schemeClr>
              </a:solidFill>
              <a:latin typeface="Comic Sans MS" pitchFamily="66" charset="0"/>
            </a:rPr>
            <a:t>Menguji kondisi di mana sumber daya kognitif seperti kecerdasan &amp; pengalaman itu berhubungan dengan kinerja.</a:t>
          </a:r>
          <a:endParaRPr lang="id-ID" sz="1800" kern="1200" dirty="0">
            <a:solidFill>
              <a:schemeClr val="accent3">
                <a:lumMod val="50000"/>
              </a:schemeClr>
            </a:solidFill>
            <a:latin typeface="Comic Sans MS" pitchFamily="66" charset="0"/>
          </a:endParaRPr>
        </a:p>
      </dsp:txBody>
      <dsp:txXfrm>
        <a:off x="479977" y="124555"/>
        <a:ext cx="7955254" cy="1118792"/>
      </dsp:txXfrm>
    </dsp:sp>
    <dsp:sp modelId="{DE11315C-F280-493F-A4DD-726F27EE776E}">
      <dsp:nvSpPr>
        <dsp:cNvPr id="0" name=""/>
        <dsp:cNvSpPr/>
      </dsp:nvSpPr>
      <dsp:spPr>
        <a:xfrm>
          <a:off x="0" y="2589072"/>
          <a:ext cx="8496944" cy="1058400"/>
        </a:xfrm>
        <a:prstGeom prst="rect">
          <a:avLst/>
        </a:prstGeom>
        <a:solidFill>
          <a:schemeClr val="lt1">
            <a:alpha val="90000"/>
            <a:hueOff val="0"/>
            <a:satOff val="0"/>
            <a:lumOff val="0"/>
            <a:alphaOff val="0"/>
          </a:schemeClr>
        </a:solidFill>
        <a:ln w="9525" cap="flat" cmpd="sng" algn="ctr">
          <a:solidFill>
            <a:schemeClr val="accent3">
              <a:hueOff val="5625132"/>
              <a:satOff val="-8440"/>
              <a:lumOff val="-1373"/>
              <a:alphaOff val="0"/>
            </a:schemeClr>
          </a:solidFill>
          <a:prstDash val="solid"/>
        </a:ln>
        <a:effectLst/>
      </dsp:spPr>
      <dsp:style>
        <a:lnRef idx="1">
          <a:scrgbClr r="0" g="0" b="0"/>
        </a:lnRef>
        <a:fillRef idx="1">
          <a:scrgbClr r="0" g="0" b="0"/>
        </a:fillRef>
        <a:effectRef idx="0">
          <a:scrgbClr r="0" g="0" b="0"/>
        </a:effectRef>
        <a:fontRef idx="minor"/>
      </dsp:style>
    </dsp:sp>
    <dsp:sp modelId="{EC5A2CB5-3B55-4017-87EC-AAE68937E70E}">
      <dsp:nvSpPr>
        <dsp:cNvPr id="0" name=""/>
        <dsp:cNvSpPr/>
      </dsp:nvSpPr>
      <dsp:spPr>
        <a:xfrm>
          <a:off x="405762" y="1969151"/>
          <a:ext cx="8087742" cy="1239840"/>
        </a:xfrm>
        <a:prstGeom prst="roundRect">
          <a:avLst/>
        </a:prstGeom>
        <a:gradFill rotWithShape="0">
          <a:gsLst>
            <a:gs pos="0">
              <a:schemeClr val="accent3">
                <a:hueOff val="5625132"/>
                <a:satOff val="-8440"/>
                <a:lumOff val="-1373"/>
                <a:alphaOff val="0"/>
                <a:tint val="50000"/>
                <a:satMod val="300000"/>
              </a:schemeClr>
            </a:gs>
            <a:gs pos="35000">
              <a:schemeClr val="accent3">
                <a:hueOff val="5625132"/>
                <a:satOff val="-8440"/>
                <a:lumOff val="-1373"/>
                <a:alphaOff val="0"/>
                <a:tint val="37000"/>
                <a:satMod val="300000"/>
              </a:schemeClr>
            </a:gs>
            <a:gs pos="100000">
              <a:schemeClr val="accent3">
                <a:hueOff val="5625132"/>
                <a:satOff val="-8440"/>
                <a:lumOff val="-1373"/>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4815" tIns="0" rIns="224815" bIns="0" numCol="1" spcCol="1270" anchor="ctr" anchorCtr="0">
          <a:noAutofit/>
        </a:bodyPr>
        <a:lstStyle/>
        <a:p>
          <a:pPr lvl="0" algn="l" defTabSz="800100">
            <a:lnSpc>
              <a:spcPct val="90000"/>
            </a:lnSpc>
            <a:spcBef>
              <a:spcPct val="0"/>
            </a:spcBef>
            <a:spcAft>
              <a:spcPct val="35000"/>
            </a:spcAft>
          </a:pPr>
          <a:r>
            <a:rPr lang="en-US" sz="1800" kern="1200" dirty="0" err="1" smtClean="0">
              <a:solidFill>
                <a:schemeClr val="accent3">
                  <a:lumMod val="50000"/>
                </a:schemeClr>
              </a:solidFill>
              <a:latin typeface="Comic Sans MS" pitchFamily="66" charset="0"/>
            </a:rPr>
            <a:t>Fo</a:t>
          </a:r>
          <a:r>
            <a:rPr lang="id-ID" sz="1800" kern="1200" dirty="0" smtClean="0">
              <a:solidFill>
                <a:schemeClr val="accent3">
                  <a:lumMod val="50000"/>
                </a:schemeClr>
              </a:solidFill>
              <a:latin typeface="Comic Sans MS" pitchFamily="66" charset="0"/>
            </a:rPr>
            <a:t>k</a:t>
          </a:r>
          <a:r>
            <a:rPr lang="en-US" sz="1800" kern="1200" dirty="0" smtClean="0">
              <a:solidFill>
                <a:schemeClr val="accent3">
                  <a:lumMod val="50000"/>
                </a:schemeClr>
              </a:solidFill>
              <a:latin typeface="Comic Sans MS" pitchFamily="66" charset="0"/>
            </a:rPr>
            <a:t>us </a:t>
          </a:r>
          <a:r>
            <a:rPr lang="en-US" sz="1800" kern="1200" dirty="0" err="1" smtClean="0">
              <a:solidFill>
                <a:schemeClr val="accent3">
                  <a:lumMod val="50000"/>
                </a:schemeClr>
              </a:solidFill>
              <a:latin typeface="Comic Sans MS" pitchFamily="66" charset="0"/>
            </a:rPr>
            <a:t>pada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peran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ketegangan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jiwa</a:t>
          </a:r>
          <a:r>
            <a:rPr lang="en-US" sz="1800" kern="1200" dirty="0" smtClean="0">
              <a:solidFill>
                <a:schemeClr val="accent3">
                  <a:lumMod val="50000"/>
                </a:schemeClr>
              </a:solidFill>
              <a:latin typeface="Comic Sans MS" pitchFamily="66" charset="0"/>
            </a:rPr>
            <a:t> (</a:t>
          </a:r>
          <a:r>
            <a:rPr lang="en-US" sz="1800" i="1" kern="1200" dirty="0" smtClean="0">
              <a:solidFill>
                <a:schemeClr val="accent3">
                  <a:lumMod val="50000"/>
                </a:schemeClr>
              </a:solidFill>
              <a:latin typeface="Comic Sans MS" pitchFamily="66" charset="0"/>
            </a:rPr>
            <a:t>stress</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sebagai</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bentuk</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situasi</a:t>
          </a:r>
          <a:r>
            <a:rPr lang="en-US" sz="1800" kern="1200" dirty="0" smtClean="0">
              <a:solidFill>
                <a:schemeClr val="accent3">
                  <a:lumMod val="50000"/>
                </a:schemeClr>
              </a:solidFill>
              <a:latin typeface="Comic Sans MS" pitchFamily="66" charset="0"/>
            </a:rPr>
            <a:t> yang </a:t>
          </a:r>
          <a:r>
            <a:rPr lang="en-US" sz="1800" kern="1200" dirty="0" err="1" smtClean="0">
              <a:solidFill>
                <a:schemeClr val="accent3">
                  <a:lumMod val="50000"/>
                </a:schemeClr>
              </a:solidFill>
              <a:latin typeface="Comic Sans MS" pitchFamily="66" charset="0"/>
            </a:rPr>
            <a:t>tidak</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menguntungkan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dan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bagaimana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kecerdasan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dan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pengalaman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seorang</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pemimpin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mempengaruhi</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reaksinya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terhadap</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ketegangan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jiwa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tersebut</a:t>
          </a:r>
          <a:r>
            <a:rPr lang="id-ID" sz="1800" kern="1200" smtClean="0">
              <a:solidFill>
                <a:schemeClr val="accent3">
                  <a:lumMod val="50000"/>
                </a:schemeClr>
              </a:solidFill>
              <a:latin typeface="Comic Sans MS" pitchFamily="66" charset="0"/>
            </a:rPr>
            <a:t>.</a:t>
          </a:r>
          <a:endParaRPr lang="id-ID" sz="1800" kern="1200" dirty="0">
            <a:solidFill>
              <a:schemeClr val="accent3">
                <a:lumMod val="50000"/>
              </a:schemeClr>
            </a:solidFill>
            <a:latin typeface="Comic Sans MS" pitchFamily="66" charset="0"/>
          </a:endParaRPr>
        </a:p>
      </dsp:txBody>
      <dsp:txXfrm>
        <a:off x="466286" y="2029675"/>
        <a:ext cx="7966694" cy="1118792"/>
      </dsp:txXfrm>
    </dsp:sp>
    <dsp:sp modelId="{90BC51B9-A082-414E-A2EA-AA5A9F0D0438}">
      <dsp:nvSpPr>
        <dsp:cNvPr id="0" name=""/>
        <dsp:cNvSpPr/>
      </dsp:nvSpPr>
      <dsp:spPr>
        <a:xfrm>
          <a:off x="0" y="4494192"/>
          <a:ext cx="8496944" cy="1058400"/>
        </a:xfrm>
        <a:prstGeom prst="rect">
          <a:avLst/>
        </a:prstGeom>
        <a:solidFill>
          <a:schemeClr val="lt1">
            <a:alpha val="90000"/>
            <a:hueOff val="0"/>
            <a:satOff val="0"/>
            <a:lumOff val="0"/>
            <a:alphaOff val="0"/>
          </a:schemeClr>
        </a:solidFill>
        <a:ln w="9525" cap="flat" cmpd="sng" algn="ctr">
          <a:solidFill>
            <a:schemeClr val="accent3">
              <a:hueOff val="11250264"/>
              <a:satOff val="-16880"/>
              <a:lumOff val="-2745"/>
              <a:alphaOff val="0"/>
            </a:schemeClr>
          </a:solidFill>
          <a:prstDash val="solid"/>
        </a:ln>
        <a:effectLst/>
      </dsp:spPr>
      <dsp:style>
        <a:lnRef idx="1">
          <a:scrgbClr r="0" g="0" b="0"/>
        </a:lnRef>
        <a:fillRef idx="1">
          <a:scrgbClr r="0" g="0" b="0"/>
        </a:fillRef>
        <a:effectRef idx="0">
          <a:scrgbClr r="0" g="0" b="0"/>
        </a:effectRef>
        <a:fontRef idx="minor"/>
      </dsp:style>
    </dsp:sp>
    <dsp:sp modelId="{DEDB9B35-EC5A-4434-BBDE-4E425E4EBCB1}">
      <dsp:nvSpPr>
        <dsp:cNvPr id="0" name=""/>
        <dsp:cNvSpPr/>
      </dsp:nvSpPr>
      <dsp:spPr>
        <a:xfrm>
          <a:off x="404517" y="3874272"/>
          <a:ext cx="8090343" cy="1239840"/>
        </a:xfrm>
        <a:prstGeom prst="roundRect">
          <a:avLst/>
        </a:prstGeom>
        <a:gradFill rotWithShape="0">
          <a:gsLst>
            <a:gs pos="0">
              <a:schemeClr val="accent3">
                <a:hueOff val="11250264"/>
                <a:satOff val="-16880"/>
                <a:lumOff val="-2745"/>
                <a:alphaOff val="0"/>
                <a:tint val="50000"/>
                <a:satMod val="300000"/>
              </a:schemeClr>
            </a:gs>
            <a:gs pos="35000">
              <a:schemeClr val="accent3">
                <a:hueOff val="11250264"/>
                <a:satOff val="-16880"/>
                <a:lumOff val="-2745"/>
                <a:alphaOff val="0"/>
                <a:tint val="37000"/>
                <a:satMod val="300000"/>
              </a:schemeClr>
            </a:gs>
            <a:gs pos="100000">
              <a:schemeClr val="accent3">
                <a:hueOff val="11250264"/>
                <a:satOff val="-16880"/>
                <a:lumOff val="-2745"/>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4815" tIns="0" rIns="224815" bIns="0" numCol="1" spcCol="1270" anchor="ctr" anchorCtr="0">
          <a:noAutofit/>
        </a:bodyPr>
        <a:lstStyle/>
        <a:p>
          <a:pPr lvl="0" algn="l" defTabSz="800100">
            <a:lnSpc>
              <a:spcPct val="90000"/>
            </a:lnSpc>
            <a:spcBef>
              <a:spcPct val="0"/>
            </a:spcBef>
            <a:spcAft>
              <a:spcPct val="35000"/>
            </a:spcAft>
          </a:pPr>
          <a:r>
            <a:rPr lang="en-US" sz="1800" kern="1200" dirty="0" smtClean="0">
              <a:solidFill>
                <a:schemeClr val="accent3">
                  <a:lumMod val="50000"/>
                </a:schemeClr>
              </a:solidFill>
              <a:latin typeface="Comic Sans MS" pitchFamily="66" charset="0"/>
            </a:rPr>
            <a:t>Tingkat </a:t>
          </a:r>
          <a:r>
            <a:rPr lang="en-US" sz="1800" kern="1200" dirty="0" err="1" smtClean="0">
              <a:solidFill>
                <a:schemeClr val="accent3">
                  <a:lumMod val="50000"/>
                </a:schemeClr>
              </a:solidFill>
              <a:latin typeface="Comic Sans MS" pitchFamily="66" charset="0"/>
            </a:rPr>
            <a:t>ketegangan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jiwa</a:t>
          </a:r>
          <a:r>
            <a:rPr lang="en-US" sz="1800" kern="1200" dirty="0" smtClean="0">
              <a:solidFill>
                <a:schemeClr val="accent3">
                  <a:lumMod val="50000"/>
                </a:schemeClr>
              </a:solidFill>
              <a:latin typeface="Comic Sans MS" pitchFamily="66" charset="0"/>
            </a:rPr>
            <a:t> di </a:t>
          </a:r>
          <a:r>
            <a:rPr lang="en-US" sz="1800" kern="1200" dirty="0" err="1" smtClean="0">
              <a:solidFill>
                <a:schemeClr val="accent3">
                  <a:lumMod val="50000"/>
                </a:schemeClr>
              </a:solidFill>
              <a:latin typeface="Comic Sans MS" pitchFamily="66" charset="0"/>
            </a:rPr>
            <a:t>dalam</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suatu</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situasi</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menentukan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apakah</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kecerdasan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dan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pengalaman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individu</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akan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memberikan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sumbangan</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pada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kinerja</a:t>
          </a:r>
          <a:r>
            <a:rPr lang="en-US" sz="1800" kern="1200" dirty="0" smtClean="0">
              <a:solidFill>
                <a:schemeClr val="accent3">
                  <a:lumMod val="50000"/>
                </a:schemeClr>
              </a:solidFill>
              <a:latin typeface="Comic Sans MS" pitchFamily="66" charset="0"/>
            </a:rPr>
            <a:t> </a:t>
          </a:r>
          <a:r>
            <a:rPr lang="en-US" sz="1800" kern="1200" dirty="0" err="1" smtClean="0">
              <a:solidFill>
                <a:schemeClr val="accent3">
                  <a:lumMod val="50000"/>
                </a:schemeClr>
              </a:solidFill>
              <a:latin typeface="Comic Sans MS" pitchFamily="66" charset="0"/>
            </a:rPr>
            <a:t>kepemimpinan</a:t>
          </a:r>
          <a:r>
            <a:rPr lang="en-US" sz="1800" kern="1200" dirty="0" smtClean="0">
              <a:solidFill>
                <a:schemeClr val="accent3">
                  <a:lumMod val="50000"/>
                </a:schemeClr>
              </a:solidFill>
              <a:latin typeface="Comic Sans MS" pitchFamily="66" charset="0"/>
            </a:rPr>
            <a:t>.</a:t>
          </a:r>
          <a:endParaRPr lang="id-ID" sz="1800" kern="1200" dirty="0">
            <a:solidFill>
              <a:schemeClr val="accent3">
                <a:lumMod val="50000"/>
              </a:schemeClr>
            </a:solidFill>
            <a:latin typeface="Comic Sans MS" pitchFamily="66" charset="0"/>
          </a:endParaRPr>
        </a:p>
      </dsp:txBody>
      <dsp:txXfrm>
        <a:off x="465041" y="3934796"/>
        <a:ext cx="7969295" cy="1118792"/>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41E9BE22-B604-4474-B565-B28202BE5A40}" type="datetimeFigureOut">
              <a:rPr lang="id-ID" smtClean="0"/>
              <a:t>04/04/2020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E6B92B4-9725-42F6-A1FE-C3B14E086DE6}" type="slidenum">
              <a:rPr lang="id-ID" smtClean="0"/>
              <a:t>‹#›</a:t>
            </a:fld>
            <a:endParaRPr lang="id-ID"/>
          </a:p>
        </p:txBody>
      </p:sp>
    </p:spTree>
    <p:extLst>
      <p:ext uri="{BB962C8B-B14F-4D97-AF65-F5344CB8AC3E}">
        <p14:creationId xmlns:p14="http://schemas.microsoft.com/office/powerpoint/2010/main" val="251808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1E9BE22-B604-4474-B565-B28202BE5A40}" type="datetimeFigureOut">
              <a:rPr lang="id-ID" smtClean="0"/>
              <a:t>04/04/2020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E6B92B4-9725-42F6-A1FE-C3B14E086DE6}" type="slidenum">
              <a:rPr lang="id-ID" smtClean="0"/>
              <a:t>‹#›</a:t>
            </a:fld>
            <a:endParaRPr lang="id-ID"/>
          </a:p>
        </p:txBody>
      </p:sp>
    </p:spTree>
    <p:extLst>
      <p:ext uri="{BB962C8B-B14F-4D97-AF65-F5344CB8AC3E}">
        <p14:creationId xmlns:p14="http://schemas.microsoft.com/office/powerpoint/2010/main" val="3353025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1E9BE22-B604-4474-B565-B28202BE5A40}" type="datetimeFigureOut">
              <a:rPr lang="id-ID" smtClean="0"/>
              <a:t>04/04/2020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E6B92B4-9725-42F6-A1FE-C3B14E086DE6}" type="slidenum">
              <a:rPr lang="id-ID" smtClean="0"/>
              <a:t>‹#›</a:t>
            </a:fld>
            <a:endParaRPr lang="id-ID"/>
          </a:p>
        </p:txBody>
      </p:sp>
    </p:spTree>
    <p:extLst>
      <p:ext uri="{BB962C8B-B14F-4D97-AF65-F5344CB8AC3E}">
        <p14:creationId xmlns:p14="http://schemas.microsoft.com/office/powerpoint/2010/main" val="3866519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1E9BE22-B604-4474-B565-B28202BE5A40}" type="datetimeFigureOut">
              <a:rPr lang="id-ID" smtClean="0"/>
              <a:t>04/04/2020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E6B92B4-9725-42F6-A1FE-C3B14E086DE6}" type="slidenum">
              <a:rPr lang="id-ID" smtClean="0"/>
              <a:t>‹#›</a:t>
            </a:fld>
            <a:endParaRPr lang="id-ID"/>
          </a:p>
        </p:txBody>
      </p:sp>
    </p:spTree>
    <p:extLst>
      <p:ext uri="{BB962C8B-B14F-4D97-AF65-F5344CB8AC3E}">
        <p14:creationId xmlns:p14="http://schemas.microsoft.com/office/powerpoint/2010/main" val="3591998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E9BE22-B604-4474-B565-B28202BE5A40}" type="datetimeFigureOut">
              <a:rPr lang="id-ID" smtClean="0"/>
              <a:t>04/04/2020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E6B92B4-9725-42F6-A1FE-C3B14E086DE6}" type="slidenum">
              <a:rPr lang="id-ID" smtClean="0"/>
              <a:t>‹#›</a:t>
            </a:fld>
            <a:endParaRPr lang="id-ID"/>
          </a:p>
        </p:txBody>
      </p:sp>
    </p:spTree>
    <p:extLst>
      <p:ext uri="{BB962C8B-B14F-4D97-AF65-F5344CB8AC3E}">
        <p14:creationId xmlns:p14="http://schemas.microsoft.com/office/powerpoint/2010/main" val="131264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41E9BE22-B604-4474-B565-B28202BE5A40}" type="datetimeFigureOut">
              <a:rPr lang="id-ID" smtClean="0"/>
              <a:t>04/04/2020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E6B92B4-9725-42F6-A1FE-C3B14E086DE6}" type="slidenum">
              <a:rPr lang="id-ID" smtClean="0"/>
              <a:t>‹#›</a:t>
            </a:fld>
            <a:endParaRPr lang="id-ID"/>
          </a:p>
        </p:txBody>
      </p:sp>
    </p:spTree>
    <p:extLst>
      <p:ext uri="{BB962C8B-B14F-4D97-AF65-F5344CB8AC3E}">
        <p14:creationId xmlns:p14="http://schemas.microsoft.com/office/powerpoint/2010/main" val="1596863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41E9BE22-B604-4474-B565-B28202BE5A40}" type="datetimeFigureOut">
              <a:rPr lang="id-ID" smtClean="0"/>
              <a:t>04/04/2020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E6B92B4-9725-42F6-A1FE-C3B14E086DE6}" type="slidenum">
              <a:rPr lang="id-ID" smtClean="0"/>
              <a:t>‹#›</a:t>
            </a:fld>
            <a:endParaRPr lang="id-ID"/>
          </a:p>
        </p:txBody>
      </p:sp>
    </p:spTree>
    <p:extLst>
      <p:ext uri="{BB962C8B-B14F-4D97-AF65-F5344CB8AC3E}">
        <p14:creationId xmlns:p14="http://schemas.microsoft.com/office/powerpoint/2010/main" val="4045423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41E9BE22-B604-4474-B565-B28202BE5A40}" type="datetimeFigureOut">
              <a:rPr lang="id-ID" smtClean="0"/>
              <a:t>04/04/2020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E6B92B4-9725-42F6-A1FE-C3B14E086DE6}" type="slidenum">
              <a:rPr lang="id-ID" smtClean="0"/>
              <a:t>‹#›</a:t>
            </a:fld>
            <a:endParaRPr lang="id-ID"/>
          </a:p>
        </p:txBody>
      </p:sp>
    </p:spTree>
    <p:extLst>
      <p:ext uri="{BB962C8B-B14F-4D97-AF65-F5344CB8AC3E}">
        <p14:creationId xmlns:p14="http://schemas.microsoft.com/office/powerpoint/2010/main" val="1186181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E9BE22-B604-4474-B565-B28202BE5A40}" type="datetimeFigureOut">
              <a:rPr lang="id-ID" smtClean="0"/>
              <a:t>04/04/2020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E6B92B4-9725-42F6-A1FE-C3B14E086DE6}" type="slidenum">
              <a:rPr lang="id-ID" smtClean="0"/>
              <a:t>‹#›</a:t>
            </a:fld>
            <a:endParaRPr lang="id-ID"/>
          </a:p>
        </p:txBody>
      </p:sp>
    </p:spTree>
    <p:extLst>
      <p:ext uri="{BB962C8B-B14F-4D97-AF65-F5344CB8AC3E}">
        <p14:creationId xmlns:p14="http://schemas.microsoft.com/office/powerpoint/2010/main" val="4258788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E9BE22-B604-4474-B565-B28202BE5A40}" type="datetimeFigureOut">
              <a:rPr lang="id-ID" smtClean="0"/>
              <a:t>04/04/2020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E6B92B4-9725-42F6-A1FE-C3B14E086DE6}" type="slidenum">
              <a:rPr lang="id-ID" smtClean="0"/>
              <a:t>‹#›</a:t>
            </a:fld>
            <a:endParaRPr lang="id-ID"/>
          </a:p>
        </p:txBody>
      </p:sp>
    </p:spTree>
    <p:extLst>
      <p:ext uri="{BB962C8B-B14F-4D97-AF65-F5344CB8AC3E}">
        <p14:creationId xmlns:p14="http://schemas.microsoft.com/office/powerpoint/2010/main" val="2636692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E9BE22-B604-4474-B565-B28202BE5A40}" type="datetimeFigureOut">
              <a:rPr lang="id-ID" smtClean="0"/>
              <a:t>04/04/2020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E6B92B4-9725-42F6-A1FE-C3B14E086DE6}" type="slidenum">
              <a:rPr lang="id-ID" smtClean="0"/>
              <a:t>‹#›</a:t>
            </a:fld>
            <a:endParaRPr lang="id-ID"/>
          </a:p>
        </p:txBody>
      </p:sp>
    </p:spTree>
    <p:extLst>
      <p:ext uri="{BB962C8B-B14F-4D97-AF65-F5344CB8AC3E}">
        <p14:creationId xmlns:p14="http://schemas.microsoft.com/office/powerpoint/2010/main" val="476060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E9BE22-B604-4474-B565-B28202BE5A40}" type="datetimeFigureOut">
              <a:rPr lang="id-ID" smtClean="0"/>
              <a:t>04/04/2020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6B92B4-9725-42F6-A1FE-C3B14E086DE6}" type="slidenum">
              <a:rPr lang="id-ID" smtClean="0"/>
              <a:t>‹#›</a:t>
            </a:fld>
            <a:endParaRPr lang="id-ID"/>
          </a:p>
        </p:txBody>
      </p:sp>
    </p:spTree>
    <p:extLst>
      <p:ext uri="{BB962C8B-B14F-4D97-AF65-F5344CB8AC3E}">
        <p14:creationId xmlns:p14="http://schemas.microsoft.com/office/powerpoint/2010/main" val="2135912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ahmaafwina@staff.uma.ac.id"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D:\WINA\NGAJAR\UMA\TEMPLATE 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1253"/>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4047207"/>
            <a:ext cx="7772400" cy="1470025"/>
          </a:xfrm>
        </p:spPr>
        <p:txBody>
          <a:bodyPr>
            <a:normAutofit/>
          </a:bodyPr>
          <a:lstStyle/>
          <a:p>
            <a:pPr algn="l"/>
            <a:r>
              <a:rPr lang="id-ID" b="1" dirty="0" smtClean="0">
                <a:latin typeface="Arial Narrow" pitchFamily="34" charset="0"/>
              </a:rPr>
              <a:t>TEORI KONTINGENSI </a:t>
            </a:r>
            <a:r>
              <a:rPr lang="id-ID" b="1" dirty="0" smtClean="0">
                <a:latin typeface="Arial Narrow" pitchFamily="34" charset="0"/>
              </a:rPr>
              <a:t>MENGENAI KEPEMIMPINAN </a:t>
            </a:r>
            <a:r>
              <a:rPr lang="id-ID" b="1" dirty="0" smtClean="0">
                <a:latin typeface="Arial Narrow" pitchFamily="34" charset="0"/>
              </a:rPr>
              <a:t>YANG EFEKTIF</a:t>
            </a:r>
            <a:endParaRPr lang="id-ID" b="1" dirty="0">
              <a:latin typeface="Arial Narrow" pitchFamily="34" charset="0"/>
            </a:endParaRPr>
          </a:p>
        </p:txBody>
      </p:sp>
      <p:sp>
        <p:nvSpPr>
          <p:cNvPr id="3" name="Subtitle 2"/>
          <p:cNvSpPr>
            <a:spLocks noGrp="1"/>
          </p:cNvSpPr>
          <p:nvPr>
            <p:ph type="subTitle" idx="1"/>
          </p:nvPr>
        </p:nvSpPr>
        <p:spPr>
          <a:xfrm>
            <a:off x="723528" y="1988840"/>
            <a:ext cx="3920480" cy="1631032"/>
          </a:xfrm>
        </p:spPr>
        <p:txBody>
          <a:bodyPr>
            <a:normAutofit lnSpcReduction="10000"/>
          </a:bodyPr>
          <a:lstStyle/>
          <a:p>
            <a:pPr algn="l">
              <a:spcBef>
                <a:spcPts val="0"/>
              </a:spcBef>
            </a:pPr>
            <a:r>
              <a:rPr lang="id-ID" sz="1800" b="1" dirty="0" smtClean="0">
                <a:solidFill>
                  <a:schemeClr val="tx1"/>
                </a:solidFill>
                <a:latin typeface="Arial Narrow" pitchFamily="34" charset="0"/>
              </a:rPr>
              <a:t>Rahma Afwina, S.Psi., M.Psi</a:t>
            </a:r>
          </a:p>
          <a:p>
            <a:pPr algn="l">
              <a:spcBef>
                <a:spcPts val="0"/>
              </a:spcBef>
            </a:pPr>
            <a:r>
              <a:rPr lang="id-ID" sz="1800" b="1" dirty="0" smtClean="0">
                <a:solidFill>
                  <a:schemeClr val="tx1"/>
                </a:solidFill>
                <a:latin typeface="Arial Narrow" pitchFamily="34" charset="0"/>
                <a:hlinkClick r:id="rId3"/>
              </a:rPr>
              <a:t>rahmaafwina@staff.uma.ac.id</a:t>
            </a:r>
            <a:endParaRPr lang="id-ID" sz="1800" b="1" dirty="0" smtClean="0">
              <a:solidFill>
                <a:schemeClr val="tx1"/>
              </a:solidFill>
              <a:latin typeface="Arial Narrow" pitchFamily="34" charset="0"/>
            </a:endParaRPr>
          </a:p>
          <a:p>
            <a:pPr algn="l">
              <a:spcBef>
                <a:spcPts val="0"/>
              </a:spcBef>
            </a:pPr>
            <a:r>
              <a:rPr lang="id-ID" sz="1800" b="1" dirty="0" smtClean="0">
                <a:solidFill>
                  <a:schemeClr val="tx1"/>
                </a:solidFill>
                <a:latin typeface="Arial Narrow" pitchFamily="34" charset="0"/>
              </a:rPr>
              <a:t>Mata Kuliah: Psikologi Kepemimpinan</a:t>
            </a:r>
          </a:p>
          <a:p>
            <a:pPr algn="l">
              <a:spcBef>
                <a:spcPts val="0"/>
              </a:spcBef>
            </a:pPr>
            <a:r>
              <a:rPr lang="id-ID" sz="1800" b="1" dirty="0" smtClean="0">
                <a:solidFill>
                  <a:schemeClr val="tx1"/>
                </a:solidFill>
                <a:latin typeface="Arial Narrow" pitchFamily="34" charset="0"/>
              </a:rPr>
              <a:t>Kelas: C1</a:t>
            </a:r>
          </a:p>
          <a:p>
            <a:pPr algn="l">
              <a:spcBef>
                <a:spcPts val="0"/>
              </a:spcBef>
            </a:pPr>
            <a:r>
              <a:rPr lang="id-ID" sz="1800" b="1" dirty="0" smtClean="0">
                <a:solidFill>
                  <a:schemeClr val="tx1"/>
                </a:solidFill>
                <a:latin typeface="Arial Narrow" pitchFamily="34" charset="0"/>
              </a:rPr>
              <a:t>Pertemuan 4</a:t>
            </a:r>
          </a:p>
          <a:p>
            <a:pPr algn="l">
              <a:spcBef>
                <a:spcPts val="0"/>
              </a:spcBef>
            </a:pPr>
            <a:r>
              <a:rPr lang="id-ID" sz="1800" b="1" dirty="0" smtClean="0">
                <a:solidFill>
                  <a:schemeClr val="tx1"/>
                </a:solidFill>
                <a:latin typeface="Arial Narrow" pitchFamily="34" charset="0"/>
              </a:rPr>
              <a:t>Tanggal: 27 Maret 2020</a:t>
            </a:r>
          </a:p>
        </p:txBody>
      </p:sp>
    </p:spTree>
    <p:extLst>
      <p:ext uri="{BB962C8B-B14F-4D97-AF65-F5344CB8AC3E}">
        <p14:creationId xmlns:p14="http://schemas.microsoft.com/office/powerpoint/2010/main" val="217553907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Right Arrow 1"/>
          <p:cNvSpPr/>
          <p:nvPr/>
        </p:nvSpPr>
        <p:spPr>
          <a:xfrm>
            <a:off x="2087698" y="2133453"/>
            <a:ext cx="1296144" cy="648072"/>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ight Arrow 5"/>
          <p:cNvSpPr/>
          <p:nvPr/>
        </p:nvSpPr>
        <p:spPr>
          <a:xfrm>
            <a:off x="4688223" y="2132856"/>
            <a:ext cx="1608939" cy="648072"/>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ight Arrow 6"/>
          <p:cNvSpPr/>
          <p:nvPr/>
        </p:nvSpPr>
        <p:spPr>
          <a:xfrm rot="16200000">
            <a:off x="3667730" y="3621402"/>
            <a:ext cx="1608939" cy="648072"/>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ounded Rectangle 7"/>
          <p:cNvSpPr/>
          <p:nvPr/>
        </p:nvSpPr>
        <p:spPr>
          <a:xfrm>
            <a:off x="467544" y="1844825"/>
            <a:ext cx="2268226" cy="1224136"/>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accent3">
                    <a:lumMod val="50000"/>
                  </a:schemeClr>
                </a:solidFill>
                <a:latin typeface="Comic Sans MS" pitchFamily="66" charset="0"/>
              </a:rPr>
              <a:t>VARIABEL SEBAB AKIBAT</a:t>
            </a:r>
          </a:p>
          <a:p>
            <a:pPr algn="ctr"/>
            <a:r>
              <a:rPr lang="en-US" sz="1600" dirty="0" err="1" smtClean="0">
                <a:solidFill>
                  <a:schemeClr val="accent3">
                    <a:lumMod val="50000"/>
                  </a:schemeClr>
                </a:solidFill>
                <a:latin typeface="Comic Sans MS" pitchFamily="66" charset="0"/>
              </a:rPr>
              <a:t>Perilaku</a:t>
            </a:r>
            <a:r>
              <a:rPr lang="en-US" sz="1600" dirty="0" smtClean="0">
                <a:solidFill>
                  <a:schemeClr val="accent3">
                    <a:lumMod val="50000"/>
                  </a:schemeClr>
                </a:solidFill>
                <a:latin typeface="Comic Sans MS" pitchFamily="66" charset="0"/>
              </a:rPr>
              <a:t> </a:t>
            </a:r>
            <a:r>
              <a:rPr lang="en-US" sz="1600" dirty="0" err="1" smtClean="0">
                <a:solidFill>
                  <a:schemeClr val="accent3">
                    <a:lumMod val="50000"/>
                  </a:schemeClr>
                </a:solidFill>
                <a:latin typeface="Comic Sans MS" pitchFamily="66" charset="0"/>
              </a:rPr>
              <a:t>pemimpin</a:t>
            </a:r>
            <a:endParaRPr lang="en-US" sz="1600" dirty="0">
              <a:solidFill>
                <a:schemeClr val="accent3">
                  <a:lumMod val="50000"/>
                </a:schemeClr>
              </a:solidFill>
              <a:latin typeface="Comic Sans MS" pitchFamily="66" charset="0"/>
            </a:endParaRPr>
          </a:p>
        </p:txBody>
      </p:sp>
      <p:sp>
        <p:nvSpPr>
          <p:cNvPr id="9" name="Rounded Rectangle 8"/>
          <p:cNvSpPr/>
          <p:nvPr/>
        </p:nvSpPr>
        <p:spPr>
          <a:xfrm>
            <a:off x="3455849" y="1844824"/>
            <a:ext cx="2268225" cy="1224136"/>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accent3">
                    <a:lumMod val="50000"/>
                  </a:schemeClr>
                </a:solidFill>
                <a:latin typeface="Comic Sans MS" pitchFamily="66" charset="0"/>
              </a:rPr>
              <a:t>VARIABEL YANG MENGGANGU</a:t>
            </a:r>
          </a:p>
          <a:p>
            <a:pPr algn="ctr"/>
            <a:r>
              <a:rPr lang="en-US" sz="1600" dirty="0" err="1" smtClean="0">
                <a:solidFill>
                  <a:schemeClr val="accent3">
                    <a:lumMod val="50000"/>
                  </a:schemeClr>
                </a:solidFill>
                <a:latin typeface="Comic Sans MS" pitchFamily="66" charset="0"/>
              </a:rPr>
              <a:t>Harapan</a:t>
            </a:r>
            <a:r>
              <a:rPr lang="en-US" sz="1600" dirty="0" smtClean="0">
                <a:solidFill>
                  <a:schemeClr val="accent3">
                    <a:lumMod val="50000"/>
                  </a:schemeClr>
                </a:solidFill>
                <a:latin typeface="Comic Sans MS" pitchFamily="66" charset="0"/>
              </a:rPr>
              <a:t> </a:t>
            </a:r>
            <a:r>
              <a:rPr lang="en-US" sz="1600" dirty="0" err="1" smtClean="0">
                <a:solidFill>
                  <a:schemeClr val="accent3">
                    <a:lumMod val="50000"/>
                  </a:schemeClr>
                </a:solidFill>
                <a:latin typeface="Comic Sans MS" pitchFamily="66" charset="0"/>
              </a:rPr>
              <a:t>dan</a:t>
            </a:r>
            <a:r>
              <a:rPr lang="en-US" sz="1600" dirty="0" smtClean="0">
                <a:solidFill>
                  <a:schemeClr val="accent3">
                    <a:lumMod val="50000"/>
                  </a:schemeClr>
                </a:solidFill>
                <a:latin typeface="Comic Sans MS" pitchFamily="66" charset="0"/>
              </a:rPr>
              <a:t> </a:t>
            </a:r>
            <a:r>
              <a:rPr lang="en-US" sz="1600" dirty="0" err="1" smtClean="0">
                <a:solidFill>
                  <a:schemeClr val="accent3">
                    <a:lumMod val="50000"/>
                  </a:schemeClr>
                </a:solidFill>
                <a:latin typeface="Comic Sans MS" pitchFamily="66" charset="0"/>
              </a:rPr>
              <a:t>valensi</a:t>
            </a:r>
            <a:r>
              <a:rPr lang="en-US" sz="1600" dirty="0" smtClean="0">
                <a:solidFill>
                  <a:schemeClr val="accent3">
                    <a:lumMod val="50000"/>
                  </a:schemeClr>
                </a:solidFill>
                <a:latin typeface="Comic Sans MS" pitchFamily="66" charset="0"/>
              </a:rPr>
              <a:t> </a:t>
            </a:r>
            <a:r>
              <a:rPr lang="en-US" sz="1600" dirty="0" err="1" smtClean="0">
                <a:solidFill>
                  <a:schemeClr val="accent3">
                    <a:lumMod val="50000"/>
                  </a:schemeClr>
                </a:solidFill>
                <a:latin typeface="Comic Sans MS" pitchFamily="66" charset="0"/>
              </a:rPr>
              <a:t>bawahan</a:t>
            </a:r>
            <a:endParaRPr lang="en-US" sz="1600" dirty="0">
              <a:solidFill>
                <a:schemeClr val="accent3">
                  <a:lumMod val="50000"/>
                </a:schemeClr>
              </a:solidFill>
              <a:latin typeface="Comic Sans MS" pitchFamily="66" charset="0"/>
            </a:endParaRPr>
          </a:p>
        </p:txBody>
      </p:sp>
      <p:sp>
        <p:nvSpPr>
          <p:cNvPr id="10" name="Rounded Rectangle 9"/>
          <p:cNvSpPr/>
          <p:nvPr/>
        </p:nvSpPr>
        <p:spPr>
          <a:xfrm>
            <a:off x="6319993" y="1844825"/>
            <a:ext cx="2268226" cy="1224136"/>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accent3">
                    <a:lumMod val="50000"/>
                  </a:schemeClr>
                </a:solidFill>
                <a:latin typeface="Comic Sans MS" pitchFamily="66" charset="0"/>
              </a:rPr>
              <a:t>VARIABEL HASIL AKHIR</a:t>
            </a:r>
          </a:p>
          <a:p>
            <a:pPr algn="ctr"/>
            <a:r>
              <a:rPr lang="en-US" sz="1600" dirty="0" err="1" smtClean="0">
                <a:solidFill>
                  <a:schemeClr val="accent3">
                    <a:lumMod val="50000"/>
                  </a:schemeClr>
                </a:solidFill>
                <a:latin typeface="Comic Sans MS" pitchFamily="66" charset="0"/>
              </a:rPr>
              <a:t>Upaya</a:t>
            </a:r>
            <a:r>
              <a:rPr lang="en-US" sz="1600" dirty="0" smtClean="0">
                <a:solidFill>
                  <a:schemeClr val="accent3">
                    <a:lumMod val="50000"/>
                  </a:schemeClr>
                </a:solidFill>
                <a:latin typeface="Comic Sans MS" pitchFamily="66" charset="0"/>
              </a:rPr>
              <a:t> </a:t>
            </a:r>
            <a:r>
              <a:rPr lang="en-US" sz="1600" dirty="0" err="1" smtClean="0">
                <a:solidFill>
                  <a:schemeClr val="accent3">
                    <a:lumMod val="50000"/>
                  </a:schemeClr>
                </a:solidFill>
                <a:latin typeface="Comic Sans MS" pitchFamily="66" charset="0"/>
              </a:rPr>
              <a:t>dan</a:t>
            </a:r>
            <a:r>
              <a:rPr lang="en-US" sz="1600" dirty="0" smtClean="0">
                <a:solidFill>
                  <a:schemeClr val="accent3">
                    <a:lumMod val="50000"/>
                  </a:schemeClr>
                </a:solidFill>
                <a:latin typeface="Comic Sans MS" pitchFamily="66" charset="0"/>
              </a:rPr>
              <a:t> </a:t>
            </a:r>
            <a:r>
              <a:rPr lang="en-US" sz="1600" dirty="0" err="1" smtClean="0">
                <a:solidFill>
                  <a:schemeClr val="accent3">
                    <a:lumMod val="50000"/>
                  </a:schemeClr>
                </a:solidFill>
                <a:latin typeface="Comic Sans MS" pitchFamily="66" charset="0"/>
              </a:rPr>
              <a:t>kepuasan</a:t>
            </a:r>
            <a:r>
              <a:rPr lang="en-US" sz="1600" dirty="0" smtClean="0">
                <a:solidFill>
                  <a:schemeClr val="accent3">
                    <a:lumMod val="50000"/>
                  </a:schemeClr>
                </a:solidFill>
                <a:latin typeface="Comic Sans MS" pitchFamily="66" charset="0"/>
              </a:rPr>
              <a:t> </a:t>
            </a:r>
            <a:r>
              <a:rPr lang="en-US" sz="1600" dirty="0" err="1" smtClean="0">
                <a:solidFill>
                  <a:schemeClr val="accent3">
                    <a:lumMod val="50000"/>
                  </a:schemeClr>
                </a:solidFill>
                <a:latin typeface="Comic Sans MS" pitchFamily="66" charset="0"/>
              </a:rPr>
              <a:t>bawahan</a:t>
            </a:r>
            <a:endParaRPr lang="en-US" sz="1600" dirty="0">
              <a:solidFill>
                <a:schemeClr val="accent3">
                  <a:lumMod val="50000"/>
                </a:schemeClr>
              </a:solidFill>
              <a:latin typeface="Comic Sans MS" pitchFamily="66" charset="0"/>
            </a:endParaRPr>
          </a:p>
        </p:txBody>
      </p:sp>
      <p:sp>
        <p:nvSpPr>
          <p:cNvPr id="11" name="Rounded Rectangle 10"/>
          <p:cNvSpPr/>
          <p:nvPr/>
        </p:nvSpPr>
        <p:spPr>
          <a:xfrm>
            <a:off x="3220321" y="4149080"/>
            <a:ext cx="2503754" cy="1584176"/>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chemeClr val="accent3">
                    <a:lumMod val="50000"/>
                  </a:schemeClr>
                </a:solidFill>
                <a:latin typeface="Comic Sans MS" pitchFamily="66" charset="0"/>
              </a:rPr>
              <a:t>VARIABEL MODERATOR SITUSIONAL</a:t>
            </a:r>
          </a:p>
          <a:p>
            <a:pPr algn="ctr"/>
            <a:r>
              <a:rPr lang="en-US" sz="1600" dirty="0" err="1" smtClean="0">
                <a:solidFill>
                  <a:schemeClr val="accent3">
                    <a:lumMod val="50000"/>
                  </a:schemeClr>
                </a:solidFill>
                <a:latin typeface="Comic Sans MS" pitchFamily="66" charset="0"/>
              </a:rPr>
              <a:t>Karakteristik</a:t>
            </a:r>
            <a:r>
              <a:rPr lang="en-US" sz="1600" dirty="0" smtClean="0">
                <a:solidFill>
                  <a:schemeClr val="accent3">
                    <a:lumMod val="50000"/>
                  </a:schemeClr>
                </a:solidFill>
                <a:latin typeface="Comic Sans MS" pitchFamily="66" charset="0"/>
              </a:rPr>
              <a:t> </a:t>
            </a:r>
            <a:r>
              <a:rPr lang="en-US" sz="1600" dirty="0" err="1" smtClean="0">
                <a:solidFill>
                  <a:schemeClr val="accent3">
                    <a:lumMod val="50000"/>
                  </a:schemeClr>
                </a:solidFill>
                <a:latin typeface="Comic Sans MS" pitchFamily="66" charset="0"/>
              </a:rPr>
              <a:t>tugas</a:t>
            </a:r>
            <a:r>
              <a:rPr lang="en-US" sz="1600" dirty="0" smtClean="0">
                <a:solidFill>
                  <a:schemeClr val="accent3">
                    <a:lumMod val="50000"/>
                  </a:schemeClr>
                </a:solidFill>
                <a:latin typeface="Comic Sans MS" pitchFamily="66" charset="0"/>
              </a:rPr>
              <a:t> </a:t>
            </a:r>
            <a:r>
              <a:rPr lang="en-US" sz="1600" dirty="0" err="1" smtClean="0">
                <a:solidFill>
                  <a:schemeClr val="accent3">
                    <a:lumMod val="50000"/>
                  </a:schemeClr>
                </a:solidFill>
                <a:latin typeface="Comic Sans MS" pitchFamily="66" charset="0"/>
              </a:rPr>
              <a:t>dan</a:t>
            </a:r>
            <a:r>
              <a:rPr lang="en-US" sz="1600" dirty="0" smtClean="0">
                <a:solidFill>
                  <a:schemeClr val="accent3">
                    <a:lumMod val="50000"/>
                  </a:schemeClr>
                </a:solidFill>
                <a:latin typeface="Comic Sans MS" pitchFamily="66" charset="0"/>
              </a:rPr>
              <a:t> </a:t>
            </a:r>
            <a:r>
              <a:rPr lang="en-US" sz="1600" dirty="0" err="1" smtClean="0">
                <a:solidFill>
                  <a:schemeClr val="accent3">
                    <a:lumMod val="50000"/>
                  </a:schemeClr>
                </a:solidFill>
                <a:latin typeface="Comic Sans MS" pitchFamily="66" charset="0"/>
              </a:rPr>
              <a:t>lingkungan</a:t>
            </a:r>
            <a:endParaRPr lang="en-US" sz="1600" dirty="0" smtClean="0">
              <a:solidFill>
                <a:schemeClr val="accent3">
                  <a:lumMod val="50000"/>
                </a:schemeClr>
              </a:solidFill>
              <a:latin typeface="Comic Sans MS" pitchFamily="66" charset="0"/>
            </a:endParaRPr>
          </a:p>
          <a:p>
            <a:pPr algn="ctr"/>
            <a:r>
              <a:rPr lang="en-US" sz="1600" dirty="0" err="1" smtClean="0">
                <a:solidFill>
                  <a:schemeClr val="accent3">
                    <a:lumMod val="50000"/>
                  </a:schemeClr>
                </a:solidFill>
                <a:latin typeface="Comic Sans MS" pitchFamily="66" charset="0"/>
              </a:rPr>
              <a:t>Karakteristik</a:t>
            </a:r>
            <a:r>
              <a:rPr lang="en-US" sz="1600" dirty="0" smtClean="0">
                <a:solidFill>
                  <a:schemeClr val="accent3">
                    <a:lumMod val="50000"/>
                  </a:schemeClr>
                </a:solidFill>
                <a:latin typeface="Comic Sans MS" pitchFamily="66" charset="0"/>
              </a:rPr>
              <a:t> </a:t>
            </a:r>
            <a:r>
              <a:rPr lang="en-US" sz="1600" dirty="0" err="1" smtClean="0">
                <a:solidFill>
                  <a:schemeClr val="accent3">
                    <a:lumMod val="50000"/>
                  </a:schemeClr>
                </a:solidFill>
                <a:latin typeface="Comic Sans MS" pitchFamily="66" charset="0"/>
              </a:rPr>
              <a:t>bawahan</a:t>
            </a:r>
            <a:endParaRPr lang="en-US" sz="1600" dirty="0">
              <a:solidFill>
                <a:schemeClr val="accent3">
                  <a:lumMod val="50000"/>
                </a:schemeClr>
              </a:solidFill>
              <a:latin typeface="Comic Sans MS" pitchFamily="66" charset="0"/>
            </a:endParaRPr>
          </a:p>
        </p:txBody>
      </p:sp>
      <p:sp>
        <p:nvSpPr>
          <p:cNvPr id="12" name="Rounded Rectangle 11"/>
          <p:cNvSpPr/>
          <p:nvPr/>
        </p:nvSpPr>
        <p:spPr>
          <a:xfrm>
            <a:off x="3111557" y="656692"/>
            <a:ext cx="5564899" cy="468052"/>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chemeClr val="accent3">
                    <a:lumMod val="50000"/>
                  </a:schemeClr>
                </a:solidFill>
                <a:latin typeface="Comic Sans MS" pitchFamily="66" charset="0"/>
              </a:rPr>
              <a:t>Teori</a:t>
            </a:r>
            <a:r>
              <a:rPr lang="en-US" sz="2400" dirty="0" smtClean="0">
                <a:solidFill>
                  <a:schemeClr val="accent3">
                    <a:lumMod val="50000"/>
                  </a:schemeClr>
                </a:solidFill>
                <a:latin typeface="Comic Sans MS" pitchFamily="66" charset="0"/>
              </a:rPr>
              <a:t> </a:t>
            </a:r>
            <a:r>
              <a:rPr lang="id-ID" sz="2400" dirty="0">
                <a:solidFill>
                  <a:schemeClr val="accent3">
                    <a:lumMod val="50000"/>
                  </a:schemeClr>
                </a:solidFill>
                <a:latin typeface="Comic Sans MS" pitchFamily="66" charset="0"/>
              </a:rPr>
              <a:t>Path-Goal </a:t>
            </a:r>
            <a:r>
              <a:rPr lang="id-ID" sz="2000" dirty="0">
                <a:solidFill>
                  <a:schemeClr val="accent3">
                    <a:lumMod val="50000"/>
                  </a:schemeClr>
                </a:solidFill>
                <a:latin typeface="Comic Sans MS" pitchFamily="66" charset="0"/>
              </a:rPr>
              <a:t>(House (1971)</a:t>
            </a:r>
            <a:endParaRPr lang="id-ID" sz="2000" dirty="0">
              <a:solidFill>
                <a:schemeClr val="accent3">
                  <a:lumMod val="50000"/>
                </a:schemeClr>
              </a:solidFill>
            </a:endParaRPr>
          </a:p>
        </p:txBody>
      </p:sp>
    </p:spTree>
    <p:extLst>
      <p:ext uri="{BB962C8B-B14F-4D97-AF65-F5344CB8AC3E}">
        <p14:creationId xmlns:p14="http://schemas.microsoft.com/office/powerpoint/2010/main" val="327718092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3419872" y="224644"/>
            <a:ext cx="5564899" cy="468052"/>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chemeClr val="accent3">
                    <a:lumMod val="50000"/>
                  </a:schemeClr>
                </a:solidFill>
                <a:latin typeface="Comic Sans MS" pitchFamily="66" charset="0"/>
              </a:rPr>
              <a:t>Teori</a:t>
            </a:r>
            <a:r>
              <a:rPr lang="en-US" sz="2400" dirty="0" smtClean="0">
                <a:solidFill>
                  <a:schemeClr val="accent3">
                    <a:lumMod val="50000"/>
                  </a:schemeClr>
                </a:solidFill>
                <a:latin typeface="Comic Sans MS" pitchFamily="66" charset="0"/>
              </a:rPr>
              <a:t> </a:t>
            </a:r>
            <a:r>
              <a:rPr lang="id-ID" sz="2400" dirty="0">
                <a:solidFill>
                  <a:schemeClr val="accent3">
                    <a:lumMod val="50000"/>
                  </a:schemeClr>
                </a:solidFill>
                <a:latin typeface="Comic Sans MS" pitchFamily="66" charset="0"/>
              </a:rPr>
              <a:t>Path-Goal </a:t>
            </a:r>
            <a:r>
              <a:rPr lang="id-ID" sz="2000" dirty="0">
                <a:solidFill>
                  <a:schemeClr val="accent3">
                    <a:lumMod val="50000"/>
                  </a:schemeClr>
                </a:solidFill>
                <a:latin typeface="Comic Sans MS" pitchFamily="66" charset="0"/>
              </a:rPr>
              <a:t>(House (1971)</a:t>
            </a:r>
            <a:endParaRPr lang="id-ID" sz="2000" dirty="0">
              <a:solidFill>
                <a:schemeClr val="accent3">
                  <a:lumMod val="50000"/>
                </a:schemeClr>
              </a:solidFill>
            </a:endParaRPr>
          </a:p>
        </p:txBody>
      </p:sp>
      <p:sp>
        <p:nvSpPr>
          <p:cNvPr id="5" name="Content Placeholder 4"/>
          <p:cNvSpPr>
            <a:spLocks noGrp="1"/>
          </p:cNvSpPr>
          <p:nvPr>
            <p:ph idx="1"/>
          </p:nvPr>
        </p:nvSpPr>
        <p:spPr>
          <a:xfrm>
            <a:off x="1979712" y="1052736"/>
            <a:ext cx="6707088" cy="5328592"/>
          </a:xfrm>
        </p:spPr>
        <p:txBody>
          <a:bodyPr>
            <a:normAutofit lnSpcReduction="10000"/>
          </a:bodyPr>
          <a:lstStyle/>
          <a:p>
            <a:pPr marL="0" indent="0">
              <a:buNone/>
            </a:pPr>
            <a:r>
              <a:rPr lang="id-ID" sz="2000" dirty="0">
                <a:latin typeface="Comic Sans MS" pitchFamily="66" charset="0"/>
              </a:rPr>
              <a:t>Add. variabel situasi</a:t>
            </a:r>
          </a:p>
          <a:p>
            <a:pPr marL="457200" indent="-457200">
              <a:buFont typeface="+mj-lt"/>
              <a:buAutoNum type="arabicPeriod"/>
            </a:pPr>
            <a:r>
              <a:rPr lang="en-US" sz="2000" dirty="0" err="1">
                <a:latin typeface="Comic Sans MS" pitchFamily="66" charset="0"/>
              </a:rPr>
              <a:t>Karakteristik</a:t>
            </a:r>
            <a:r>
              <a:rPr lang="en-US" sz="2000" dirty="0">
                <a:latin typeface="Comic Sans MS" pitchFamily="66" charset="0"/>
              </a:rPr>
              <a:t> </a:t>
            </a:r>
            <a:r>
              <a:rPr lang="en-US" sz="2000" dirty="0" err="1">
                <a:latin typeface="Comic Sans MS" pitchFamily="66" charset="0"/>
              </a:rPr>
              <a:t>tugas</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lingkungan</a:t>
            </a:r>
            <a:r>
              <a:rPr lang="id-ID" sz="2000" dirty="0" smtClean="0">
                <a:latin typeface="Comic Sans MS" pitchFamily="66" charset="0"/>
              </a:rPr>
              <a:t>,</a:t>
            </a:r>
            <a:r>
              <a:rPr lang="id-ID" sz="2000" dirty="0">
                <a:latin typeface="Comic Sans MS" pitchFamily="66" charset="0"/>
              </a:rPr>
              <a:t>  </a:t>
            </a:r>
            <a:r>
              <a:rPr lang="id-ID" sz="2000" dirty="0" smtClean="0">
                <a:latin typeface="Comic Sans MS" pitchFamily="66" charset="0"/>
              </a:rPr>
              <a:t>diantaranya;</a:t>
            </a:r>
          </a:p>
          <a:p>
            <a:pPr>
              <a:buFont typeface="Wingdings"/>
              <a:buChar char="à"/>
            </a:pPr>
            <a:r>
              <a:rPr lang="id-ID" sz="2000" dirty="0" smtClean="0">
                <a:latin typeface="Comic Sans MS" pitchFamily="66" charset="0"/>
              </a:rPr>
              <a:t>Struktur </a:t>
            </a:r>
            <a:r>
              <a:rPr lang="id-ID" sz="2000" dirty="0">
                <a:latin typeface="Comic Sans MS" pitchFamily="66" charset="0"/>
              </a:rPr>
              <a:t>tugas, struktur kerja yang tinggi akan mengurangi peran pemimpin, model kepemimpinan pada lingkungan kerja ini adalah model kepemimpinan directive, dimana pemimpin  memberitahu apa yang diharapkan dan memberi bimbingan pada </a:t>
            </a:r>
            <a:r>
              <a:rPr lang="id-ID" sz="2000" dirty="0" smtClean="0">
                <a:latin typeface="Comic Sans MS" pitchFamily="66" charset="0"/>
              </a:rPr>
              <a:t>bawahan.</a:t>
            </a:r>
          </a:p>
          <a:p>
            <a:pPr>
              <a:buFont typeface="Wingdings"/>
              <a:buChar char="à"/>
            </a:pPr>
            <a:r>
              <a:rPr lang="id-ID" sz="2000" dirty="0" smtClean="0">
                <a:latin typeface="Comic Sans MS" pitchFamily="66" charset="0"/>
              </a:rPr>
              <a:t>Wewenang </a:t>
            </a:r>
            <a:r>
              <a:rPr lang="id-ID" sz="2000" dirty="0">
                <a:latin typeface="Comic Sans MS" pitchFamily="66" charset="0"/>
              </a:rPr>
              <a:t>formal, wewenang formal yang tinggi akan membagi habis tugas, maka kepemimpinan yang tepat pada kondisi ini adalah kepemimpinan jenis </a:t>
            </a:r>
            <a:r>
              <a:rPr lang="id-ID" sz="2000" dirty="0" smtClean="0">
                <a:latin typeface="Comic Sans MS" pitchFamily="66" charset="0"/>
              </a:rPr>
              <a:t>directive.</a:t>
            </a:r>
          </a:p>
          <a:p>
            <a:pPr>
              <a:buFont typeface="Wingdings"/>
              <a:buChar char="à"/>
            </a:pPr>
            <a:r>
              <a:rPr lang="id-ID" sz="2000" dirty="0" smtClean="0">
                <a:latin typeface="Comic Sans MS" pitchFamily="66" charset="0"/>
              </a:rPr>
              <a:t>Kelompok </a:t>
            </a:r>
            <a:r>
              <a:rPr lang="id-ID" sz="2000" dirty="0">
                <a:latin typeface="Comic Sans MS" pitchFamily="66" charset="0"/>
              </a:rPr>
              <a:t>kerja, kelompok kerja dengan tingkat kerjasama yang tinggi kurang membutuhkan kepemimpinan jenis yang tepat adalah kepemimpinan jenis supportive, karena bawahan sudah memahami tugas pokok fungsinya, pemimpin hanya memberikan dorongan untuk mencapai tujuan dengan sempurna.</a:t>
            </a:r>
            <a:endParaRPr lang="id-ID" sz="2000" dirty="0" smtClean="0">
              <a:latin typeface="Comic Sans MS" pitchFamily="66" charset="0"/>
            </a:endParaRPr>
          </a:p>
        </p:txBody>
      </p:sp>
    </p:spTree>
    <p:extLst>
      <p:ext uri="{BB962C8B-B14F-4D97-AF65-F5344CB8AC3E}">
        <p14:creationId xmlns:p14="http://schemas.microsoft.com/office/powerpoint/2010/main" val="381629673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3419872" y="224644"/>
            <a:ext cx="5564899" cy="468052"/>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chemeClr val="accent3">
                    <a:lumMod val="50000"/>
                  </a:schemeClr>
                </a:solidFill>
                <a:latin typeface="Comic Sans MS" pitchFamily="66" charset="0"/>
              </a:rPr>
              <a:t>Teori</a:t>
            </a:r>
            <a:r>
              <a:rPr lang="en-US" sz="2400" dirty="0" smtClean="0">
                <a:solidFill>
                  <a:schemeClr val="accent3">
                    <a:lumMod val="50000"/>
                  </a:schemeClr>
                </a:solidFill>
                <a:latin typeface="Comic Sans MS" pitchFamily="66" charset="0"/>
              </a:rPr>
              <a:t> </a:t>
            </a:r>
            <a:r>
              <a:rPr lang="id-ID" sz="2400" dirty="0">
                <a:solidFill>
                  <a:schemeClr val="accent3">
                    <a:lumMod val="50000"/>
                  </a:schemeClr>
                </a:solidFill>
                <a:latin typeface="Comic Sans MS" pitchFamily="66" charset="0"/>
              </a:rPr>
              <a:t>Path-Goal </a:t>
            </a:r>
            <a:r>
              <a:rPr lang="id-ID" sz="2000" dirty="0">
                <a:solidFill>
                  <a:schemeClr val="accent3">
                    <a:lumMod val="50000"/>
                  </a:schemeClr>
                </a:solidFill>
                <a:latin typeface="Comic Sans MS" pitchFamily="66" charset="0"/>
              </a:rPr>
              <a:t>(House (1971)</a:t>
            </a:r>
            <a:endParaRPr lang="id-ID" sz="2000" dirty="0">
              <a:solidFill>
                <a:schemeClr val="accent3">
                  <a:lumMod val="50000"/>
                </a:schemeClr>
              </a:solidFill>
            </a:endParaRPr>
          </a:p>
        </p:txBody>
      </p:sp>
      <p:sp>
        <p:nvSpPr>
          <p:cNvPr id="5" name="Content Placeholder 4"/>
          <p:cNvSpPr>
            <a:spLocks noGrp="1"/>
          </p:cNvSpPr>
          <p:nvPr>
            <p:ph idx="1"/>
          </p:nvPr>
        </p:nvSpPr>
        <p:spPr>
          <a:xfrm>
            <a:off x="1979712" y="1052736"/>
            <a:ext cx="6707088" cy="5328592"/>
          </a:xfrm>
        </p:spPr>
        <p:txBody>
          <a:bodyPr>
            <a:normAutofit/>
          </a:bodyPr>
          <a:lstStyle/>
          <a:p>
            <a:pPr marL="457200" indent="-457200">
              <a:buFont typeface="+mj-lt"/>
              <a:buAutoNum type="arabicPeriod" startAt="2"/>
            </a:pPr>
            <a:r>
              <a:rPr lang="id-ID" sz="2000" dirty="0" smtClean="0">
                <a:latin typeface="Comic Sans MS" pitchFamily="66" charset="0"/>
              </a:rPr>
              <a:t>Karakteristik </a:t>
            </a:r>
            <a:r>
              <a:rPr lang="id-ID" sz="2000" dirty="0">
                <a:latin typeface="Comic Sans MS" pitchFamily="66" charset="0"/>
              </a:rPr>
              <a:t>pribadi para bawahan,  </a:t>
            </a:r>
            <a:r>
              <a:rPr lang="id-ID" sz="2000" dirty="0" smtClean="0">
                <a:latin typeface="Comic Sans MS" pitchFamily="66" charset="0"/>
              </a:rPr>
              <a:t>diantaranya;</a:t>
            </a:r>
          </a:p>
          <a:p>
            <a:pPr>
              <a:buFont typeface="Wingdings"/>
              <a:buChar char="à"/>
            </a:pPr>
            <a:r>
              <a:rPr lang="id-ID" sz="2000" dirty="0" smtClean="0">
                <a:latin typeface="Comic Sans MS" pitchFamily="66" charset="0"/>
              </a:rPr>
              <a:t>Letak </a:t>
            </a:r>
            <a:r>
              <a:rPr lang="id-ID" sz="2000" dirty="0">
                <a:latin typeface="Comic Sans MS" pitchFamily="66" charset="0"/>
              </a:rPr>
              <a:t>kendali (locus of control), keyakinan individu bahwa reward/hasil yang diperoleh adalah hasil usaha sendiri  (kendali internal), yang paling tepat adalah model kepemimpinan participate. Letak kendali eksternal adalah bila mana hasil kerja tersebut berasal dari pemimpin yang telah memberikan pengarahan dan petunjuk-petunjuk sehingga memcapai hasil kerja yang </a:t>
            </a:r>
            <a:r>
              <a:rPr lang="id-ID" sz="2000" dirty="0" smtClean="0">
                <a:latin typeface="Comic Sans MS" pitchFamily="66" charset="0"/>
              </a:rPr>
              <a:t>optimal.</a:t>
            </a:r>
          </a:p>
          <a:p>
            <a:pPr>
              <a:buFont typeface="Wingdings"/>
              <a:buChar char="à"/>
            </a:pPr>
            <a:r>
              <a:rPr lang="id-ID" sz="2000" dirty="0" smtClean="0">
                <a:latin typeface="Comic Sans MS" pitchFamily="66" charset="0"/>
              </a:rPr>
              <a:t>Kesediaan </a:t>
            </a:r>
            <a:r>
              <a:rPr lang="id-ID" sz="2000" dirty="0">
                <a:latin typeface="Comic Sans MS" pitchFamily="66" charset="0"/>
              </a:rPr>
              <a:t>untuk menerima pengaruh (authoritarisme), kesediaan untuk menerima pengaruh dari orang </a:t>
            </a:r>
            <a:r>
              <a:rPr lang="id-ID" sz="2000" dirty="0" smtClean="0">
                <a:latin typeface="Comic Sans MS" pitchFamily="66" charset="0"/>
              </a:rPr>
              <a:t>lain.</a:t>
            </a:r>
          </a:p>
          <a:p>
            <a:pPr>
              <a:buFont typeface="Wingdings"/>
              <a:buChar char="à"/>
            </a:pPr>
            <a:r>
              <a:rPr lang="id-ID" sz="2000" dirty="0" smtClean="0">
                <a:latin typeface="Comic Sans MS" pitchFamily="66" charset="0"/>
              </a:rPr>
              <a:t>Kemampuan </a:t>
            </a:r>
            <a:r>
              <a:rPr lang="id-ID" sz="2000" dirty="0">
                <a:latin typeface="Comic Sans MS" pitchFamily="66" charset="0"/>
              </a:rPr>
              <a:t>(abilities), kemampuan dan pengalaman bawahan akan mempengaruhi </a:t>
            </a:r>
            <a:r>
              <a:rPr lang="id-ID" sz="2000" dirty="0" smtClean="0">
                <a:latin typeface="Comic Sans MS" pitchFamily="66" charset="0"/>
              </a:rPr>
              <a:t>hasil </a:t>
            </a:r>
            <a:r>
              <a:rPr lang="id-ID" sz="2000" dirty="0">
                <a:latin typeface="Comic Sans MS" pitchFamily="66" charset="0"/>
              </a:rPr>
              <a:t>kerja</a:t>
            </a:r>
            <a:r>
              <a:rPr lang="id-ID" sz="2000" dirty="0" smtClean="0">
                <a:latin typeface="Comic Sans MS" pitchFamily="66" charset="0"/>
              </a:rPr>
              <a:t>.</a:t>
            </a:r>
          </a:p>
        </p:txBody>
      </p:sp>
    </p:spTree>
    <p:extLst>
      <p:ext uri="{BB962C8B-B14F-4D97-AF65-F5344CB8AC3E}">
        <p14:creationId xmlns:p14="http://schemas.microsoft.com/office/powerpoint/2010/main" val="107670182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8"/>
          <p:cNvSpPr>
            <a:spLocks noGrp="1"/>
          </p:cNvSpPr>
          <p:nvPr>
            <p:ph idx="4294967295"/>
          </p:nvPr>
        </p:nvSpPr>
        <p:spPr>
          <a:xfrm>
            <a:off x="2195736" y="1412776"/>
            <a:ext cx="6048672" cy="4608512"/>
          </a:xfrm>
        </p:spPr>
        <p:txBody>
          <a:bodyPr>
            <a:normAutofit/>
          </a:bodyPr>
          <a:lstStyle/>
          <a:p>
            <a:pPr marL="0" indent="0">
              <a:buNone/>
            </a:pPr>
            <a:r>
              <a:rPr lang="id-ID" sz="2200" dirty="0">
                <a:latin typeface="Comic Sans MS" pitchFamily="66" charset="0"/>
              </a:rPr>
              <a:t>Menurut </a:t>
            </a:r>
            <a:r>
              <a:rPr lang="id-ID" sz="2200" dirty="0" smtClean="0">
                <a:latin typeface="Comic Sans MS" pitchFamily="66" charset="0"/>
              </a:rPr>
              <a:t>Teori Path-Goal, </a:t>
            </a:r>
            <a:r>
              <a:rPr lang="id-ID" sz="2200" dirty="0">
                <a:latin typeface="Comic Sans MS" pitchFamily="66" charset="0"/>
              </a:rPr>
              <a:t>pengaruh perilaku pemimpin terhadap kepuasan dan upaya bawahan tergantung pada </a:t>
            </a:r>
            <a:r>
              <a:rPr lang="id-ID" sz="2200" b="1" dirty="0">
                <a:latin typeface="Comic Sans MS" pitchFamily="66" charset="0"/>
              </a:rPr>
              <a:t>aspek situasi</a:t>
            </a:r>
            <a:r>
              <a:rPr lang="id-ID" sz="2200" dirty="0">
                <a:latin typeface="Comic Sans MS" pitchFamily="66" charset="0"/>
              </a:rPr>
              <a:t>, termasuk </a:t>
            </a:r>
            <a:r>
              <a:rPr lang="id-ID" sz="2200" b="1" dirty="0">
                <a:latin typeface="Comic Sans MS" pitchFamily="66" charset="0"/>
              </a:rPr>
              <a:t>karakteristik tugas</a:t>
            </a:r>
            <a:r>
              <a:rPr lang="id-ID" sz="2200" dirty="0">
                <a:latin typeface="Comic Sans MS" pitchFamily="66" charset="0"/>
              </a:rPr>
              <a:t> dan </a:t>
            </a:r>
            <a:r>
              <a:rPr lang="id-ID" sz="2200" b="1" dirty="0">
                <a:latin typeface="Comic Sans MS" pitchFamily="66" charset="0"/>
              </a:rPr>
              <a:t>karakteristik bawahan</a:t>
            </a:r>
            <a:r>
              <a:rPr lang="id-ID" sz="2200" dirty="0">
                <a:latin typeface="Comic Sans MS" pitchFamily="66" charset="0"/>
              </a:rPr>
              <a:t>. Variabel moderator situasional ini menentukan potensi peningkatan motivasi bawahan dan cara pemimpin harus bertindak untuk meningkatkan motivasi. Variabel situasional juga mempengaruhi preferensi bawahan untuk pola perilaku kepemimpinan tertentu, sehingga memengaruhi dampak pemimpin terhadap kepuasan bawahan</a:t>
            </a:r>
            <a:r>
              <a:rPr lang="id-ID" sz="2200" dirty="0" smtClean="0">
                <a:latin typeface="Comic Sans MS" pitchFamily="66" charset="0"/>
              </a:rPr>
              <a:t>.</a:t>
            </a:r>
            <a:endParaRPr lang="id-ID" sz="2200" dirty="0">
              <a:latin typeface="Comic Sans MS" pitchFamily="66" charset="0"/>
            </a:endParaRPr>
          </a:p>
        </p:txBody>
      </p:sp>
      <p:sp>
        <p:nvSpPr>
          <p:cNvPr id="4" name="Bent Arrow 3"/>
          <p:cNvSpPr/>
          <p:nvPr/>
        </p:nvSpPr>
        <p:spPr>
          <a:xfrm flipV="1">
            <a:off x="971600" y="620688"/>
            <a:ext cx="936104" cy="2016224"/>
          </a:xfrm>
          <a:prstGeom prst="bentArrow">
            <a:avLst>
              <a:gd name="adj1" fmla="val 25000"/>
              <a:gd name="adj2" fmla="val 25000"/>
              <a:gd name="adj3" fmla="val 25000"/>
              <a:gd name="adj4" fmla="val 75000"/>
            </a:avLst>
          </a:prstGeom>
          <a:solidFill>
            <a:schemeClr val="accent3">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339994049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3034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251520" y="2521986"/>
            <a:ext cx="2736304" cy="1786373"/>
          </a:xfrm>
        </p:spPr>
        <p:txBody>
          <a:bodyPr>
            <a:normAutofit fontScale="90000"/>
          </a:bodyPr>
          <a:lstStyle/>
          <a:p>
            <a:r>
              <a:rPr lang="en-US" sz="2800" b="1" i="1" dirty="0">
                <a:solidFill>
                  <a:schemeClr val="accent3">
                    <a:lumMod val="50000"/>
                  </a:schemeClr>
                </a:solidFill>
                <a:latin typeface="Comic Sans MS" pitchFamily="66" charset="0"/>
              </a:rPr>
              <a:t>Leader Substitutes </a:t>
            </a:r>
            <a:r>
              <a:rPr lang="en-US" sz="2800" b="1" i="1" dirty="0" smtClean="0">
                <a:solidFill>
                  <a:schemeClr val="accent3">
                    <a:lumMod val="50000"/>
                  </a:schemeClr>
                </a:solidFill>
                <a:latin typeface="Comic Sans MS" pitchFamily="66" charset="0"/>
              </a:rPr>
              <a:t>Theory</a:t>
            </a:r>
            <a:r>
              <a:rPr lang="id-ID" sz="2800" b="1" i="1" dirty="0" smtClean="0">
                <a:solidFill>
                  <a:schemeClr val="accent3">
                    <a:lumMod val="50000"/>
                  </a:schemeClr>
                </a:solidFill>
                <a:latin typeface="Comic Sans MS" pitchFamily="66" charset="0"/>
              </a:rPr>
              <a:t/>
            </a:r>
            <a:br>
              <a:rPr lang="id-ID" sz="2800" b="1" i="1" dirty="0" smtClean="0">
                <a:solidFill>
                  <a:schemeClr val="accent3">
                    <a:lumMod val="50000"/>
                  </a:schemeClr>
                </a:solidFill>
                <a:latin typeface="Comic Sans MS" pitchFamily="66" charset="0"/>
              </a:rPr>
            </a:br>
            <a:r>
              <a:rPr lang="id-ID" sz="2200" b="1" dirty="0">
                <a:solidFill>
                  <a:schemeClr val="accent3">
                    <a:lumMod val="50000"/>
                  </a:schemeClr>
                </a:solidFill>
                <a:latin typeface="Comic Sans MS" pitchFamily="66" charset="0"/>
              </a:rPr>
              <a:t>(Kerr dan Jermier, 1978)</a:t>
            </a:r>
            <a:endParaRPr lang="en-US" sz="2200" b="1" i="1" dirty="0">
              <a:solidFill>
                <a:schemeClr val="accent3">
                  <a:lumMod val="50000"/>
                </a:schemeClr>
              </a:solidFill>
              <a:latin typeface="Comic Sans MS" pitchFamily="66" charset="0"/>
            </a:endParaRPr>
          </a:p>
        </p:txBody>
      </p:sp>
      <p:sp>
        <p:nvSpPr>
          <p:cNvPr id="5" name="Rounded Rectangle 4"/>
          <p:cNvSpPr/>
          <p:nvPr/>
        </p:nvSpPr>
        <p:spPr>
          <a:xfrm>
            <a:off x="3325596" y="930897"/>
            <a:ext cx="2492807" cy="496855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err="1">
                <a:solidFill>
                  <a:schemeClr val="accent3">
                    <a:lumMod val="50000"/>
                  </a:schemeClr>
                </a:solidFill>
                <a:latin typeface="Comic Sans MS" pitchFamily="66" charset="0"/>
              </a:rPr>
              <a:t>Mengidentifikasi</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aspek</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situasi</a:t>
            </a:r>
            <a:r>
              <a:rPr lang="en-US" sz="2000" dirty="0">
                <a:solidFill>
                  <a:schemeClr val="accent3">
                    <a:lumMod val="50000"/>
                  </a:schemeClr>
                </a:solidFill>
                <a:latin typeface="Comic Sans MS" pitchFamily="66" charset="0"/>
              </a:rPr>
              <a:t> yang </a:t>
            </a:r>
            <a:r>
              <a:rPr lang="en-US" sz="2000" dirty="0" err="1">
                <a:solidFill>
                  <a:schemeClr val="accent3">
                    <a:lumMod val="50000"/>
                  </a:schemeClr>
                </a:solidFill>
                <a:latin typeface="Comic Sans MS" pitchFamily="66" charset="0"/>
              </a:rPr>
              <a:t>mengurangi</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pentingnya</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kepemimpinan</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oleh</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para</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manajer</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dan</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para</a:t>
            </a:r>
            <a:r>
              <a:rPr lang="en-US" sz="2000" dirty="0">
                <a:solidFill>
                  <a:schemeClr val="accent3">
                    <a:lumMod val="50000"/>
                  </a:schemeClr>
                </a:solidFill>
                <a:latin typeface="Comic Sans MS" pitchFamily="66" charset="0"/>
              </a:rPr>
              <a:t> </a:t>
            </a:r>
            <a:r>
              <a:rPr lang="en-US" sz="2000" dirty="0" err="1">
                <a:solidFill>
                  <a:schemeClr val="accent3">
                    <a:lumMod val="50000"/>
                  </a:schemeClr>
                </a:solidFill>
                <a:latin typeface="Comic Sans MS" pitchFamily="66" charset="0"/>
              </a:rPr>
              <a:t>pemimpin</a:t>
            </a:r>
            <a:r>
              <a:rPr lang="en-US" sz="2000" dirty="0">
                <a:solidFill>
                  <a:schemeClr val="accent3">
                    <a:lumMod val="50000"/>
                  </a:schemeClr>
                </a:solidFill>
                <a:latin typeface="Comic Sans MS" pitchFamily="66" charset="0"/>
              </a:rPr>
              <a:t> formal </a:t>
            </a:r>
            <a:r>
              <a:rPr lang="en-US" sz="2000" dirty="0" err="1">
                <a:solidFill>
                  <a:schemeClr val="accent3">
                    <a:lumMod val="50000"/>
                  </a:schemeClr>
                </a:solidFill>
                <a:latin typeface="Comic Sans MS" pitchFamily="66" charset="0"/>
              </a:rPr>
              <a:t>lainnya</a:t>
            </a:r>
            <a:r>
              <a:rPr lang="en-US" sz="2000" dirty="0">
                <a:solidFill>
                  <a:schemeClr val="accent3">
                    <a:lumMod val="50000"/>
                  </a:schemeClr>
                </a:solidFill>
                <a:latin typeface="Comic Sans MS" pitchFamily="66" charset="0"/>
              </a:rPr>
              <a:t>.</a:t>
            </a:r>
            <a:endParaRPr lang="id-ID" sz="2000" dirty="0">
              <a:latin typeface="Comic Sans MS" pitchFamily="66" charset="0"/>
            </a:endParaRPr>
          </a:p>
        </p:txBody>
      </p:sp>
      <p:sp>
        <p:nvSpPr>
          <p:cNvPr id="7" name="Rounded Rectangle 6"/>
          <p:cNvSpPr/>
          <p:nvPr/>
        </p:nvSpPr>
        <p:spPr>
          <a:xfrm>
            <a:off x="6372200" y="332656"/>
            <a:ext cx="2492565" cy="4968552"/>
          </a:xfrm>
          <a:prstGeom prst="round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accent3">
                    <a:lumMod val="50000"/>
                  </a:schemeClr>
                </a:solidFill>
                <a:latin typeface="Comic Sans MS" pitchFamily="66" charset="0"/>
              </a:rPr>
              <a:t>Meliputi</a:t>
            </a:r>
            <a:r>
              <a:rPr lang="id-ID" dirty="0" smtClean="0">
                <a:solidFill>
                  <a:schemeClr val="accent3">
                    <a:lumMod val="50000"/>
                  </a:schemeClr>
                </a:solidFill>
                <a:latin typeface="Comic Sans MS" pitchFamily="66" charset="0"/>
              </a:rPr>
              <a:t> </a:t>
            </a:r>
            <a:r>
              <a:rPr lang="en-US" dirty="0" err="1" smtClean="0">
                <a:solidFill>
                  <a:schemeClr val="accent3">
                    <a:lumMod val="50000"/>
                  </a:schemeClr>
                </a:solidFill>
                <a:latin typeface="Comic Sans MS" pitchFamily="66" charset="0"/>
              </a:rPr>
              <a:t>karakteristik</a:t>
            </a:r>
            <a:r>
              <a:rPr lang="en-US" dirty="0" smtClean="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bawahan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tugas</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atau</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organisasi</a:t>
            </a:r>
            <a:r>
              <a:rPr lang="en-US" dirty="0">
                <a:solidFill>
                  <a:schemeClr val="accent3">
                    <a:lumMod val="50000"/>
                  </a:schemeClr>
                </a:solidFill>
                <a:latin typeface="Comic Sans MS" pitchFamily="66" charset="0"/>
              </a:rPr>
              <a:t> yang </a:t>
            </a:r>
            <a:r>
              <a:rPr lang="en-US" dirty="0" err="1">
                <a:solidFill>
                  <a:schemeClr val="accent3">
                    <a:lumMod val="50000"/>
                  </a:schemeClr>
                </a:solidFill>
                <a:latin typeface="Comic Sans MS" pitchFamily="66" charset="0"/>
              </a:rPr>
              <a:t>memastikan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bawahan</a:t>
            </a:r>
            <a:r>
              <a:rPr lang="en-US" dirty="0">
                <a:solidFill>
                  <a:schemeClr val="accent3">
                    <a:lumMod val="50000"/>
                  </a:schemeClr>
                </a:solidFill>
                <a:latin typeface="Comic Sans MS" pitchFamily="66" charset="0"/>
              </a:rPr>
              <a:t> </a:t>
            </a:r>
            <a:r>
              <a:rPr lang="en-US" dirty="0" err="1" smtClean="0">
                <a:solidFill>
                  <a:schemeClr val="accent3">
                    <a:lumMod val="50000"/>
                  </a:schemeClr>
                </a:solidFill>
                <a:latin typeface="Comic Sans MS" pitchFamily="66" charset="0"/>
              </a:rPr>
              <a:t>memahami</a:t>
            </a:r>
            <a:r>
              <a:rPr lang="en-US" dirty="0" smtClean="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peran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mereka</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mengetahui</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bagaimana</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melakukan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pekerjaan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amat</a:t>
            </a:r>
            <a:r>
              <a:rPr lang="en-US" dirty="0">
                <a:solidFill>
                  <a:schemeClr val="accent3">
                    <a:lumMod val="50000"/>
                  </a:schemeClr>
                </a:solidFill>
                <a:latin typeface="Comic Sans MS" pitchFamily="66" charset="0"/>
              </a:rPr>
              <a:t> </a:t>
            </a:r>
            <a:r>
              <a:rPr lang="id-ID" dirty="0" err="1">
                <a:solidFill>
                  <a:schemeClr val="accent3">
                    <a:lumMod val="50000"/>
                  </a:schemeClr>
                </a:solidFill>
                <a:latin typeface="Comic Sans MS" pitchFamily="66" charset="0"/>
              </a:rPr>
              <a:t>t</a:t>
            </a:r>
            <a:r>
              <a:rPr lang="en-US" dirty="0" err="1" smtClean="0">
                <a:solidFill>
                  <a:schemeClr val="accent3">
                    <a:lumMod val="50000"/>
                  </a:schemeClr>
                </a:solidFill>
                <a:latin typeface="Comic Sans MS" pitchFamily="66" charset="0"/>
              </a:rPr>
              <a:t>ermotivasi</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dan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puas</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dengan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pekerjaan</a:t>
            </a:r>
            <a:r>
              <a:rPr lang="en-US" dirty="0">
                <a:solidFill>
                  <a:schemeClr val="accent3">
                    <a:lumMod val="50000"/>
                  </a:schemeClr>
                </a:solidFill>
                <a:latin typeface="Comic Sans MS" pitchFamily="66" charset="0"/>
              </a:rPr>
              <a:t> </a:t>
            </a:r>
            <a:r>
              <a:rPr lang="en-US" dirty="0" err="1">
                <a:solidFill>
                  <a:schemeClr val="accent3">
                    <a:lumMod val="50000"/>
                  </a:schemeClr>
                </a:solidFill>
                <a:latin typeface="Comic Sans MS" pitchFamily="66" charset="0"/>
              </a:rPr>
              <a:t>mereka</a:t>
            </a:r>
            <a:r>
              <a:rPr lang="en-US" dirty="0">
                <a:solidFill>
                  <a:schemeClr val="accent3">
                    <a:lumMod val="50000"/>
                  </a:schemeClr>
                </a:solidFill>
                <a:latin typeface="Comic Sans MS" pitchFamily="66" charset="0"/>
              </a:rPr>
              <a:t>.</a:t>
            </a:r>
            <a:endParaRPr lang="id-ID" dirty="0">
              <a:latin typeface="Comic Sans MS" pitchFamily="66" charset="0"/>
            </a:endParaRPr>
          </a:p>
        </p:txBody>
      </p:sp>
    </p:spTree>
    <p:extLst>
      <p:ext uri="{BB962C8B-B14F-4D97-AF65-F5344CB8AC3E}">
        <p14:creationId xmlns:p14="http://schemas.microsoft.com/office/powerpoint/2010/main" val="331552548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95536" y="116632"/>
            <a:ext cx="8496944" cy="369332"/>
          </a:xfrm>
          <a:prstGeom prst="rect">
            <a:avLst/>
          </a:prstGeom>
        </p:spPr>
        <p:txBody>
          <a:bodyPr wrap="square">
            <a:spAutoFit/>
          </a:bodyPr>
          <a:lstStyle/>
          <a:p>
            <a:r>
              <a:rPr lang="id-ID" b="1" dirty="0"/>
              <a:t>TABEL </a:t>
            </a:r>
            <a:r>
              <a:rPr lang="id-ID" b="1" dirty="0" smtClean="0"/>
              <a:t>Substitusi dan </a:t>
            </a:r>
            <a:r>
              <a:rPr lang="id-ID" b="1" dirty="0"/>
              <a:t>Penetral untuk Kepemimpinan yang Mendukung dan Instrumental</a:t>
            </a:r>
          </a:p>
        </p:txBody>
      </p:sp>
      <p:graphicFrame>
        <p:nvGraphicFramePr>
          <p:cNvPr id="2" name="Table 1"/>
          <p:cNvGraphicFramePr>
            <a:graphicFrameLocks noGrp="1"/>
          </p:cNvGraphicFramePr>
          <p:nvPr>
            <p:extLst>
              <p:ext uri="{D42A27DB-BD31-4B8C-83A1-F6EECF244321}">
                <p14:modId xmlns:p14="http://schemas.microsoft.com/office/powerpoint/2010/main" val="2408065640"/>
              </p:ext>
            </p:extLst>
          </p:nvPr>
        </p:nvGraphicFramePr>
        <p:xfrm>
          <a:off x="208133" y="692696"/>
          <a:ext cx="8883283" cy="5580880"/>
        </p:xfrm>
        <a:graphic>
          <a:graphicData uri="http://schemas.openxmlformats.org/drawingml/2006/table">
            <a:tbl>
              <a:tblPr firstRow="1" firstCol="1" bandRow="1">
                <a:tableStyleId>{C083E6E3-FA7D-4D7B-A595-EF9225AFEA82}</a:tableStyleId>
              </a:tblPr>
              <a:tblGrid>
                <a:gridCol w="5183983"/>
                <a:gridCol w="1906343"/>
                <a:gridCol w="1792957"/>
              </a:tblGrid>
              <a:tr h="670206">
                <a:tc>
                  <a:txBody>
                    <a:bodyPr/>
                    <a:lstStyle/>
                    <a:p>
                      <a:pPr algn="ctr">
                        <a:lnSpc>
                          <a:spcPct val="115000"/>
                        </a:lnSpc>
                        <a:spcAft>
                          <a:spcPts val="0"/>
                        </a:spcAft>
                      </a:pPr>
                      <a:r>
                        <a:rPr lang="en-US" sz="1800" b="0" dirty="0">
                          <a:effectLst/>
                          <a:latin typeface="Comic Sans MS" pitchFamily="66" charset="0"/>
                        </a:rPr>
                        <a:t> </a:t>
                      </a:r>
                      <a:r>
                        <a:rPr lang="en-US" sz="1800" b="0" dirty="0" err="1" smtClean="0">
                          <a:effectLst/>
                          <a:latin typeface="Comic Sans MS" pitchFamily="66" charset="0"/>
                        </a:rPr>
                        <a:t>Substitusi</a:t>
                      </a:r>
                      <a:r>
                        <a:rPr lang="en-US" sz="1800" b="0" dirty="0" smtClean="0">
                          <a:effectLst/>
                          <a:latin typeface="Comic Sans MS" pitchFamily="66" charset="0"/>
                        </a:rPr>
                        <a:t> </a:t>
                      </a:r>
                      <a:r>
                        <a:rPr lang="en-US" sz="1800" b="0" dirty="0" err="1" smtClean="0">
                          <a:effectLst/>
                          <a:latin typeface="Comic Sans MS" pitchFamily="66" charset="0"/>
                        </a:rPr>
                        <a:t>dari</a:t>
                      </a:r>
                      <a:r>
                        <a:rPr lang="en-US" sz="1800" b="0" dirty="0" smtClean="0">
                          <a:effectLst/>
                          <a:latin typeface="Comic Sans MS" pitchFamily="66" charset="0"/>
                        </a:rPr>
                        <a:t> </a:t>
                      </a:r>
                      <a:r>
                        <a:rPr lang="en-US" sz="1800" b="0" dirty="0" err="1" smtClean="0">
                          <a:effectLst/>
                          <a:latin typeface="Comic Sans MS" pitchFamily="66" charset="0"/>
                        </a:rPr>
                        <a:t>atau</a:t>
                      </a:r>
                      <a:r>
                        <a:rPr lang="en-US" sz="1800" b="0" dirty="0" smtClean="0">
                          <a:effectLst/>
                          <a:latin typeface="Comic Sans MS" pitchFamily="66" charset="0"/>
                        </a:rPr>
                        <a:t> </a:t>
                      </a:r>
                      <a:r>
                        <a:rPr lang="en-US" sz="1800" b="0" dirty="0" err="1" smtClean="0">
                          <a:effectLst/>
                          <a:latin typeface="Comic Sans MS" pitchFamily="66" charset="0"/>
                        </a:rPr>
                        <a:t>menetralisir</a:t>
                      </a:r>
                      <a:endParaRPr lang="id-ID" sz="18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800" b="0" dirty="0" smtClean="0">
                          <a:effectLst/>
                          <a:latin typeface="Comic Sans MS" pitchFamily="66" charset="0"/>
                        </a:rPr>
                        <a:t>Kepemimpinan suportif</a:t>
                      </a:r>
                      <a:endParaRPr lang="id-ID" sz="18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800" b="0" dirty="0" smtClean="0">
                          <a:effectLst/>
                          <a:latin typeface="Comic Sans MS" pitchFamily="66" charset="0"/>
                        </a:rPr>
                        <a:t>Kepemimpinan instrumental</a:t>
                      </a:r>
                      <a:endParaRPr lang="id-ID" sz="1800" b="0" dirty="0">
                        <a:effectLst/>
                        <a:latin typeface="Comic Sans MS" pitchFamily="66" charset="0"/>
                        <a:ea typeface="Calibri"/>
                        <a:cs typeface="Times New Roman"/>
                      </a:endParaRPr>
                    </a:p>
                  </a:txBody>
                  <a:tcPr marL="58753" marR="58753" marT="0" marB="0"/>
                </a:tc>
              </a:tr>
              <a:tr h="287371">
                <a:tc>
                  <a:txBody>
                    <a:bodyPr/>
                    <a:lstStyle/>
                    <a:p>
                      <a:pPr algn="just">
                        <a:lnSpc>
                          <a:spcPct val="115000"/>
                        </a:lnSpc>
                        <a:spcAft>
                          <a:spcPts val="0"/>
                        </a:spcAft>
                      </a:pPr>
                      <a:r>
                        <a:rPr lang="en-US" sz="1600" b="1" dirty="0" err="1">
                          <a:effectLst/>
                          <a:latin typeface="Comic Sans MS" pitchFamily="66" charset="0"/>
                        </a:rPr>
                        <a:t>Anggota</a:t>
                      </a:r>
                      <a:r>
                        <a:rPr lang="en-US" sz="1600" b="1" dirty="0">
                          <a:effectLst/>
                          <a:latin typeface="Comic Sans MS" pitchFamily="66" charset="0"/>
                        </a:rPr>
                        <a:t> </a:t>
                      </a:r>
                      <a:r>
                        <a:rPr lang="en-US" sz="1600" b="1" dirty="0" err="1">
                          <a:effectLst/>
                          <a:latin typeface="Comic Sans MS" pitchFamily="66" charset="0"/>
                        </a:rPr>
                        <a:t>kelompok</a:t>
                      </a:r>
                      <a:endParaRPr lang="id-ID" sz="1600" b="1" dirty="0">
                        <a:effectLst/>
                        <a:latin typeface="Comic Sans MS" pitchFamily="66" charset="0"/>
                        <a:ea typeface="Calibri"/>
                        <a:cs typeface="Times New Roman"/>
                      </a:endParaRPr>
                    </a:p>
                  </a:txBody>
                  <a:tcPr marL="58753" marR="58753" marT="0" marB="0"/>
                </a:tc>
                <a:tc>
                  <a:txBody>
                    <a:bodyPr/>
                    <a:lstStyle/>
                    <a:p>
                      <a:pPr algn="just">
                        <a:lnSpc>
                          <a:spcPct val="115000"/>
                        </a:lnSpc>
                        <a:spcAft>
                          <a:spcPts val="0"/>
                        </a:spcAft>
                      </a:pPr>
                      <a:r>
                        <a:rPr lang="en-US" sz="1600" b="0" dirty="0">
                          <a:effectLst/>
                          <a:latin typeface="Comic Sans MS" pitchFamily="66" charset="0"/>
                        </a:rPr>
                        <a:t> </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3" marR="58753" marT="0" marB="0"/>
                </a:tc>
              </a:tr>
              <a:tr h="595762">
                <a:tc>
                  <a:txBody>
                    <a:bodyPr/>
                    <a:lstStyle/>
                    <a:p>
                      <a:pPr marL="0" lvl="0" indent="0" algn="just">
                        <a:lnSpc>
                          <a:spcPct val="115000"/>
                        </a:lnSpc>
                        <a:spcAft>
                          <a:spcPts val="0"/>
                        </a:spcAft>
                        <a:buFont typeface="+mj-lt"/>
                        <a:buNone/>
                      </a:pPr>
                      <a:r>
                        <a:rPr lang="id-ID" sz="1600" b="0" dirty="0" smtClean="0">
                          <a:effectLst/>
                          <a:latin typeface="Comic Sans MS" pitchFamily="66" charset="0"/>
                        </a:rPr>
                        <a:t>1. </a:t>
                      </a:r>
                      <a:r>
                        <a:rPr lang="en-US" sz="1600" b="0" dirty="0" err="1" smtClean="0">
                          <a:effectLst/>
                          <a:latin typeface="Comic Sans MS" pitchFamily="66" charset="0"/>
                        </a:rPr>
                        <a:t>Memiliki</a:t>
                      </a:r>
                      <a:r>
                        <a:rPr lang="en-US" sz="1600" b="0" dirty="0" smtClean="0">
                          <a:effectLst/>
                          <a:latin typeface="Comic Sans MS" pitchFamily="66" charset="0"/>
                        </a:rPr>
                        <a:t> </a:t>
                      </a:r>
                      <a:r>
                        <a:rPr lang="en-US" sz="1600" b="0" dirty="0" err="1">
                          <a:effectLst/>
                          <a:latin typeface="Comic Sans MS" pitchFamily="66" charset="0"/>
                        </a:rPr>
                        <a:t>kemampuan</a:t>
                      </a:r>
                      <a:r>
                        <a:rPr lang="en-US" sz="1600" b="0" dirty="0">
                          <a:effectLst/>
                          <a:latin typeface="Comic Sans MS" pitchFamily="66" charset="0"/>
                        </a:rPr>
                        <a:t>, </a:t>
                      </a:r>
                      <a:r>
                        <a:rPr lang="en-US" sz="1600" b="0" dirty="0" err="1">
                          <a:effectLst/>
                          <a:latin typeface="Comic Sans MS" pitchFamily="66" charset="0"/>
                        </a:rPr>
                        <a:t>pengalaman</a:t>
                      </a:r>
                      <a:r>
                        <a:rPr lang="en-US" sz="1600" b="0" dirty="0">
                          <a:effectLst/>
                          <a:latin typeface="Comic Sans MS" pitchFamily="66" charset="0"/>
                        </a:rPr>
                        <a:t>, </a:t>
                      </a:r>
                      <a:r>
                        <a:rPr lang="en-US" sz="1600" b="0" dirty="0" err="1">
                          <a:effectLst/>
                          <a:latin typeface="Comic Sans MS" pitchFamily="66" charset="0"/>
                        </a:rPr>
                        <a:t>pelatihan</a:t>
                      </a:r>
                      <a:r>
                        <a:rPr lang="en-US" sz="1600" b="0" dirty="0">
                          <a:effectLst/>
                          <a:latin typeface="Comic Sans MS" pitchFamily="66" charset="0"/>
                        </a:rPr>
                        <a:t> </a:t>
                      </a:r>
                      <a:r>
                        <a:rPr lang="en-US" sz="1600" b="0" dirty="0" err="1">
                          <a:effectLst/>
                          <a:latin typeface="Comic Sans MS" pitchFamily="66" charset="0"/>
                        </a:rPr>
                        <a:t>dan</a:t>
                      </a:r>
                      <a:r>
                        <a:rPr lang="en-US" sz="1600" b="0" dirty="0">
                          <a:effectLst/>
                          <a:latin typeface="Comic Sans MS" pitchFamily="66" charset="0"/>
                        </a:rPr>
                        <a:t> </a:t>
                      </a:r>
                      <a:r>
                        <a:rPr lang="en-US" sz="1600" b="0" dirty="0" err="1">
                          <a:effectLst/>
                          <a:latin typeface="Comic Sans MS" pitchFamily="66" charset="0"/>
                        </a:rPr>
                        <a:t>pengetahuan</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en-US" sz="1600" b="0" dirty="0">
                          <a:effectLst/>
                          <a:latin typeface="Comic Sans MS" pitchFamily="66" charset="0"/>
                        </a:rPr>
                        <a:t> </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600" b="0" dirty="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3" marR="58753" marT="0" marB="0"/>
                </a:tc>
              </a:tr>
              <a:tr h="287371">
                <a:tc>
                  <a:txBody>
                    <a:bodyPr/>
                    <a:lstStyle/>
                    <a:p>
                      <a:pPr marL="0" lvl="0" indent="0" algn="just">
                        <a:lnSpc>
                          <a:spcPct val="115000"/>
                        </a:lnSpc>
                        <a:spcAft>
                          <a:spcPts val="0"/>
                        </a:spcAft>
                        <a:buFont typeface="+mj-lt"/>
                        <a:buNone/>
                      </a:pPr>
                      <a:r>
                        <a:rPr lang="id-ID" sz="1600" b="0" dirty="0" smtClean="0">
                          <a:effectLst/>
                          <a:latin typeface="Comic Sans MS" pitchFamily="66" charset="0"/>
                        </a:rPr>
                        <a:t>2. </a:t>
                      </a:r>
                      <a:r>
                        <a:rPr lang="en-US" sz="1600" b="0" dirty="0" err="1" smtClean="0">
                          <a:effectLst/>
                          <a:latin typeface="Comic Sans MS" pitchFamily="66" charset="0"/>
                        </a:rPr>
                        <a:t>Memiliki</a:t>
                      </a:r>
                      <a:r>
                        <a:rPr lang="en-US" sz="1600" b="0" dirty="0" smtClean="0">
                          <a:effectLst/>
                          <a:latin typeface="Comic Sans MS" pitchFamily="66" charset="0"/>
                        </a:rPr>
                        <a:t> </a:t>
                      </a:r>
                      <a:r>
                        <a:rPr lang="en-US" sz="1600" b="0" dirty="0" err="1">
                          <a:effectLst/>
                          <a:latin typeface="Comic Sans MS" pitchFamily="66" charset="0"/>
                        </a:rPr>
                        <a:t>orientasi</a:t>
                      </a:r>
                      <a:r>
                        <a:rPr lang="en-US" sz="1600" b="0" dirty="0">
                          <a:effectLst/>
                          <a:latin typeface="Comic Sans MS" pitchFamily="66" charset="0"/>
                        </a:rPr>
                        <a:t> </a:t>
                      </a:r>
                      <a:r>
                        <a:rPr lang="en-US" sz="1600" b="0" dirty="0" err="1">
                          <a:effectLst/>
                          <a:latin typeface="Comic Sans MS" pitchFamily="66" charset="0"/>
                        </a:rPr>
                        <a:t>profesional</a:t>
                      </a:r>
                      <a:endParaRPr lang="id-ID" sz="1600" b="0" dirty="0">
                        <a:effectLst/>
                        <a:latin typeface="Comic Sans MS" pitchFamily="66" charset="0"/>
                        <a:ea typeface="Calibri"/>
                        <a:cs typeface="Times New Roman"/>
                      </a:endParaRPr>
                    </a:p>
                  </a:txBody>
                  <a:tcPr marL="58753" marR="5875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d-ID" sz="1600" b="0" dirty="0" smtClean="0">
                          <a:effectLst/>
                          <a:latin typeface="Comic Sans MS" pitchFamily="66" charset="0"/>
                          <a:ea typeface="Calibri"/>
                          <a:cs typeface="Times New Roman"/>
                        </a:rPr>
                        <a:t>Pengganti</a:t>
                      </a:r>
                    </a:p>
                  </a:txBody>
                  <a:tcPr marL="58753" marR="58753" marT="0" marB="0"/>
                </a:tc>
                <a:tc>
                  <a:txBody>
                    <a:bodyPr/>
                    <a:lstStyle/>
                    <a:p>
                      <a:pPr algn="ctr">
                        <a:lnSpc>
                          <a:spcPct val="115000"/>
                        </a:lnSpc>
                        <a:spcAft>
                          <a:spcPts val="0"/>
                        </a:spcAft>
                      </a:pPr>
                      <a:r>
                        <a:rPr lang="id-ID" sz="1600" b="0" dirty="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3" marR="58753" marT="0" marB="0"/>
                </a:tc>
              </a:tr>
              <a:tr h="287371">
                <a:tc>
                  <a:txBody>
                    <a:bodyPr/>
                    <a:lstStyle/>
                    <a:p>
                      <a:pPr marL="0" lvl="0" indent="0" algn="just">
                        <a:lnSpc>
                          <a:spcPct val="115000"/>
                        </a:lnSpc>
                        <a:spcAft>
                          <a:spcPts val="0"/>
                        </a:spcAft>
                        <a:buFont typeface="+mj-lt"/>
                        <a:buNone/>
                      </a:pPr>
                      <a:r>
                        <a:rPr lang="id-ID" sz="1600" b="0" dirty="0" smtClean="0">
                          <a:effectLst/>
                          <a:latin typeface="Comic Sans MS" pitchFamily="66" charset="0"/>
                        </a:rPr>
                        <a:t>3. M</a:t>
                      </a:r>
                      <a:r>
                        <a:rPr lang="en-US" sz="1600" b="0" dirty="0" err="1" smtClean="0">
                          <a:effectLst/>
                          <a:latin typeface="Comic Sans MS" pitchFamily="66" charset="0"/>
                        </a:rPr>
                        <a:t>engabaikan</a:t>
                      </a:r>
                      <a:r>
                        <a:rPr lang="en-US" sz="1600" b="0" dirty="0" smtClean="0">
                          <a:effectLst/>
                          <a:latin typeface="Comic Sans MS" pitchFamily="66" charset="0"/>
                        </a:rPr>
                        <a:t> </a:t>
                      </a:r>
                      <a:r>
                        <a:rPr lang="en-US" sz="1600" b="0" dirty="0" err="1">
                          <a:effectLst/>
                          <a:latin typeface="Comic Sans MS" pitchFamily="66" charset="0"/>
                        </a:rPr>
                        <a:t>penghargaan</a:t>
                      </a:r>
                      <a:r>
                        <a:rPr lang="en-US" sz="1600" b="0" dirty="0">
                          <a:effectLst/>
                          <a:latin typeface="Comic Sans MS" pitchFamily="66" charset="0"/>
                        </a:rPr>
                        <a:t> </a:t>
                      </a:r>
                      <a:r>
                        <a:rPr lang="en-US" sz="1600" b="0" dirty="0" err="1">
                          <a:effectLst/>
                          <a:latin typeface="Comic Sans MS" pitchFamily="66" charset="0"/>
                        </a:rPr>
                        <a:t>kelompok</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600" b="0" dirty="0" smtClean="0">
                          <a:effectLst/>
                          <a:latin typeface="Comic Sans MS" pitchFamily="66" charset="0"/>
                          <a:ea typeface="+mn-ea"/>
                          <a:cs typeface="+mn-cs"/>
                        </a:rPr>
                        <a:t>Neutralizer</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600" b="0" dirty="0" smtClean="0">
                          <a:effectLst/>
                          <a:latin typeface="Comic Sans MS" pitchFamily="66" charset="0"/>
                          <a:ea typeface="+mn-ea"/>
                          <a:cs typeface="+mn-cs"/>
                        </a:rPr>
                        <a:t>Neutralizer</a:t>
                      </a:r>
                      <a:endParaRPr lang="id-ID" sz="1600" b="0" dirty="0">
                        <a:effectLst/>
                        <a:latin typeface="Comic Sans MS" pitchFamily="66" charset="0"/>
                        <a:ea typeface="Calibri"/>
                        <a:cs typeface="Times New Roman"/>
                      </a:endParaRPr>
                    </a:p>
                  </a:txBody>
                  <a:tcPr marL="58753" marR="58753" marT="0" marB="0"/>
                </a:tc>
              </a:tr>
              <a:tr h="287371">
                <a:tc>
                  <a:txBody>
                    <a:bodyPr/>
                    <a:lstStyle/>
                    <a:p>
                      <a:pPr algn="just">
                        <a:lnSpc>
                          <a:spcPct val="115000"/>
                        </a:lnSpc>
                        <a:spcAft>
                          <a:spcPts val="0"/>
                        </a:spcAft>
                      </a:pPr>
                      <a:r>
                        <a:rPr lang="en-US" sz="1600" b="1" dirty="0" err="1">
                          <a:effectLst/>
                          <a:latin typeface="Comic Sans MS" pitchFamily="66" charset="0"/>
                        </a:rPr>
                        <a:t>Tugas</a:t>
                      </a:r>
                      <a:endParaRPr lang="id-ID" sz="1600" b="1"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3" marR="58753" marT="0" marB="0"/>
                </a:tc>
              </a:tr>
              <a:tr h="396304">
                <a:tc>
                  <a:txBody>
                    <a:bodyPr/>
                    <a:lstStyle/>
                    <a:p>
                      <a:pPr marL="0" lvl="0" indent="0" algn="just">
                        <a:lnSpc>
                          <a:spcPct val="115000"/>
                        </a:lnSpc>
                        <a:spcAft>
                          <a:spcPts val="0"/>
                        </a:spcAft>
                        <a:buFont typeface="+mj-lt"/>
                        <a:buNone/>
                      </a:pPr>
                      <a:r>
                        <a:rPr lang="id-ID" sz="1600" b="0" dirty="0" smtClean="0">
                          <a:effectLst/>
                          <a:latin typeface="Comic Sans MS" pitchFamily="66" charset="0"/>
                        </a:rPr>
                        <a:t>1. </a:t>
                      </a:r>
                      <a:r>
                        <a:rPr lang="en-US" sz="1600" b="0" dirty="0" smtClean="0">
                          <a:effectLst/>
                          <a:latin typeface="Comic Sans MS" pitchFamily="66" charset="0"/>
                        </a:rPr>
                        <a:t>T</a:t>
                      </a:r>
                      <a:r>
                        <a:rPr lang="id-ID" sz="1600" b="0" dirty="0" smtClean="0">
                          <a:effectLst/>
                          <a:latin typeface="Comic Sans MS" pitchFamily="66" charset="0"/>
                        </a:rPr>
                        <a:t>ugas terstruktur</a:t>
                      </a:r>
                      <a:r>
                        <a:rPr lang="id-ID" sz="1600" b="0" baseline="0" dirty="0" smtClean="0">
                          <a:effectLst/>
                          <a:latin typeface="Comic Sans MS" pitchFamily="66" charset="0"/>
                        </a:rPr>
                        <a:t> dan rutin</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600" b="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3" marR="58753" marT="0" marB="0"/>
                </a:tc>
              </a:tr>
              <a:tr h="287371">
                <a:tc>
                  <a:txBody>
                    <a:bodyPr/>
                    <a:lstStyle/>
                    <a:p>
                      <a:pPr marL="0" lvl="0" indent="0" algn="just">
                        <a:lnSpc>
                          <a:spcPct val="115000"/>
                        </a:lnSpc>
                        <a:spcAft>
                          <a:spcPts val="0"/>
                        </a:spcAft>
                        <a:buFont typeface="+mj-lt"/>
                        <a:buNone/>
                      </a:pPr>
                      <a:r>
                        <a:rPr lang="id-ID" sz="1600" b="0" dirty="0" smtClean="0">
                          <a:effectLst/>
                          <a:latin typeface="Comic Sans MS" pitchFamily="66" charset="0"/>
                        </a:rPr>
                        <a:t>2. Umpan balik yang yg disediakan oleh tugas</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600" b="0" dirty="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3" marR="58753" marT="0" marB="0"/>
                </a:tc>
              </a:tr>
              <a:tr h="287371">
                <a:tc>
                  <a:txBody>
                    <a:bodyPr/>
                    <a:lstStyle/>
                    <a:p>
                      <a:pPr marL="0" lvl="0" indent="0" algn="just">
                        <a:lnSpc>
                          <a:spcPct val="115000"/>
                        </a:lnSpc>
                        <a:spcAft>
                          <a:spcPts val="0"/>
                        </a:spcAft>
                        <a:buFont typeface="+mj-lt"/>
                        <a:buNone/>
                      </a:pPr>
                      <a:r>
                        <a:rPr lang="id-ID" sz="1600" b="0" dirty="0" smtClean="0">
                          <a:effectLst/>
                          <a:latin typeface="Comic Sans MS" pitchFamily="66" charset="0"/>
                        </a:rPr>
                        <a:t>3. Tugas yg</a:t>
                      </a:r>
                      <a:r>
                        <a:rPr lang="id-ID" sz="1600" b="0" baseline="0" dirty="0" smtClean="0">
                          <a:effectLst/>
                          <a:latin typeface="Comic Sans MS" pitchFamily="66" charset="0"/>
                        </a:rPr>
                        <a:t> memusakan intrinsik</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600" b="0" dirty="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en-US" sz="1600" b="0" dirty="0">
                          <a:effectLst/>
                          <a:latin typeface="Comic Sans MS" pitchFamily="66" charset="0"/>
                        </a:rPr>
                        <a:t> </a:t>
                      </a:r>
                      <a:endParaRPr lang="id-ID" sz="1600" b="0" dirty="0">
                        <a:effectLst/>
                        <a:latin typeface="Comic Sans MS" pitchFamily="66" charset="0"/>
                        <a:ea typeface="Calibri"/>
                        <a:cs typeface="Times New Roman"/>
                      </a:endParaRPr>
                    </a:p>
                  </a:txBody>
                  <a:tcPr marL="58753" marR="58753" marT="0" marB="0"/>
                </a:tc>
              </a:tr>
              <a:tr h="287371">
                <a:tc>
                  <a:txBody>
                    <a:bodyPr/>
                    <a:lstStyle/>
                    <a:p>
                      <a:pPr algn="just">
                        <a:lnSpc>
                          <a:spcPct val="115000"/>
                        </a:lnSpc>
                        <a:spcAft>
                          <a:spcPts val="0"/>
                        </a:spcAft>
                      </a:pPr>
                      <a:r>
                        <a:rPr lang="en-US" sz="1600" b="1" dirty="0" err="1">
                          <a:effectLst/>
                          <a:latin typeface="Comic Sans MS" pitchFamily="66" charset="0"/>
                        </a:rPr>
                        <a:t>Organisasi</a:t>
                      </a:r>
                      <a:endParaRPr lang="id-ID" sz="1600" b="1"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en-US" sz="1600" b="0">
                          <a:effectLst/>
                          <a:latin typeface="Comic Sans MS" pitchFamily="66" charset="0"/>
                        </a:rPr>
                        <a:t> </a:t>
                      </a:r>
                      <a:endParaRPr lang="id-ID" sz="1600" b="0">
                        <a:effectLst/>
                        <a:latin typeface="Comic Sans MS" pitchFamily="66" charset="0"/>
                        <a:ea typeface="Calibri"/>
                        <a:cs typeface="Times New Roman"/>
                      </a:endParaRPr>
                    </a:p>
                  </a:txBody>
                  <a:tcPr marL="58753" marR="58753" marT="0" marB="0"/>
                </a:tc>
              </a:tr>
              <a:tr h="358579">
                <a:tc>
                  <a:txBody>
                    <a:bodyPr/>
                    <a:lstStyle/>
                    <a:p>
                      <a:pPr marL="0" lvl="0" indent="0" algn="just">
                        <a:lnSpc>
                          <a:spcPct val="115000"/>
                        </a:lnSpc>
                        <a:spcAft>
                          <a:spcPts val="0"/>
                        </a:spcAft>
                        <a:buFont typeface="+mj-lt"/>
                        <a:buNone/>
                      </a:pPr>
                      <a:r>
                        <a:rPr lang="id-ID" sz="1600" b="0" dirty="0" smtClean="0">
                          <a:effectLst/>
                          <a:latin typeface="Comic Sans MS" pitchFamily="66" charset="0"/>
                        </a:rPr>
                        <a:t>1. </a:t>
                      </a:r>
                      <a:r>
                        <a:rPr lang="en-US" sz="1600" b="0" dirty="0" err="1" smtClean="0">
                          <a:effectLst/>
                          <a:latin typeface="Comic Sans MS" pitchFamily="66" charset="0"/>
                        </a:rPr>
                        <a:t>kelompok</a:t>
                      </a:r>
                      <a:r>
                        <a:rPr lang="en-US" sz="1600" b="0" dirty="0" smtClean="0">
                          <a:effectLst/>
                          <a:latin typeface="Comic Sans MS" pitchFamily="66" charset="0"/>
                        </a:rPr>
                        <a:t> </a:t>
                      </a:r>
                      <a:r>
                        <a:rPr lang="en-US" sz="1600" b="0" dirty="0" err="1" smtClean="0">
                          <a:effectLst/>
                          <a:latin typeface="Comic Sans MS" pitchFamily="66" charset="0"/>
                        </a:rPr>
                        <a:t>kerja</a:t>
                      </a:r>
                      <a:r>
                        <a:rPr lang="en-US" sz="1600" b="0" dirty="0" smtClean="0">
                          <a:effectLst/>
                          <a:latin typeface="Comic Sans MS" pitchFamily="66" charset="0"/>
                        </a:rPr>
                        <a:t> yang </a:t>
                      </a:r>
                      <a:r>
                        <a:rPr lang="en-US" sz="1600" b="0" dirty="0" err="1" smtClean="0">
                          <a:effectLst/>
                          <a:latin typeface="Comic Sans MS" pitchFamily="66" charset="0"/>
                        </a:rPr>
                        <a:t>kohesif</a:t>
                      </a:r>
                      <a:endParaRPr lang="id-ID" sz="1600" b="0" dirty="0">
                        <a:effectLst/>
                        <a:latin typeface="Comic Sans MS" pitchFamily="66" charset="0"/>
                        <a:ea typeface="Calibri"/>
                        <a:cs typeface="Times New Roman"/>
                      </a:endParaRPr>
                    </a:p>
                  </a:txBody>
                  <a:tcPr marL="58753" marR="5875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d-ID" sz="1600" b="0" dirty="0" smtClean="0">
                          <a:effectLst/>
                          <a:latin typeface="Comic Sans MS" pitchFamily="66" charset="0"/>
                          <a:ea typeface="Calibri"/>
                          <a:cs typeface="Times New Roman"/>
                        </a:rPr>
                        <a:t>Pengganti </a:t>
                      </a:r>
                      <a:r>
                        <a:rPr lang="en-US" sz="1600" b="0" dirty="0">
                          <a:effectLst/>
                          <a:latin typeface="Comic Sans MS" pitchFamily="66" charset="0"/>
                        </a:rPr>
                        <a:t> </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600" b="0" dirty="0" smtClean="0">
                          <a:effectLst/>
                          <a:latin typeface="Comic Sans MS" pitchFamily="66" charset="0"/>
                          <a:ea typeface="Calibri"/>
                          <a:cs typeface="Times New Roman"/>
                        </a:rPr>
                        <a:t>Pengganti </a:t>
                      </a:r>
                      <a:endParaRPr lang="id-ID" sz="1600" b="0" dirty="0">
                        <a:effectLst/>
                        <a:latin typeface="Comic Sans MS" pitchFamily="66" charset="0"/>
                        <a:ea typeface="Calibri"/>
                        <a:cs typeface="Times New Roman"/>
                      </a:endParaRPr>
                    </a:p>
                  </a:txBody>
                  <a:tcPr marL="58753" marR="58753" marT="0" marB="0"/>
                </a:tc>
              </a:tr>
              <a:tr h="396304">
                <a:tc>
                  <a:txBody>
                    <a:bodyPr/>
                    <a:lstStyle/>
                    <a:p>
                      <a:pPr marL="0" lvl="0" indent="0" algn="just">
                        <a:lnSpc>
                          <a:spcPct val="115000"/>
                        </a:lnSpc>
                        <a:spcAft>
                          <a:spcPts val="0"/>
                        </a:spcAft>
                        <a:buFont typeface="+mj-lt"/>
                        <a:buNone/>
                      </a:pPr>
                      <a:r>
                        <a:rPr lang="id-ID" sz="1600" b="0" dirty="0" smtClean="0">
                          <a:effectLst/>
                          <a:latin typeface="Comic Sans MS" pitchFamily="66" charset="0"/>
                        </a:rPr>
                        <a:t>2.Kekuasaan posisi yg rendah</a:t>
                      </a:r>
                      <a:endParaRPr lang="id-ID" sz="1600" b="0" dirty="0">
                        <a:effectLst/>
                        <a:latin typeface="Comic Sans MS" pitchFamily="66" charset="0"/>
                        <a:ea typeface="Calibri"/>
                        <a:cs typeface="Times New Roman"/>
                      </a:endParaRPr>
                    </a:p>
                  </a:txBody>
                  <a:tcPr marL="58753" marR="5875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600" b="0" dirty="0">
                          <a:effectLst/>
                          <a:latin typeface="Comic Sans MS" pitchFamily="66" charset="0"/>
                        </a:rPr>
                        <a:t> </a:t>
                      </a:r>
                      <a:r>
                        <a:rPr lang="id-ID" sz="1600" b="0" dirty="0" smtClean="0">
                          <a:effectLst/>
                          <a:latin typeface="Comic Sans MS" pitchFamily="66" charset="0"/>
                          <a:ea typeface="+mn-ea"/>
                          <a:cs typeface="+mn-cs"/>
                        </a:rPr>
                        <a:t>Neutralizer</a:t>
                      </a:r>
                      <a:endParaRPr lang="id-ID" sz="1600" b="0" dirty="0" smtClean="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600" b="0" dirty="0" smtClean="0">
                          <a:effectLst/>
                          <a:latin typeface="Comic Sans MS" pitchFamily="66" charset="0"/>
                          <a:ea typeface="+mn-ea"/>
                          <a:cs typeface="+mn-cs"/>
                        </a:rPr>
                        <a:t>Neutralizer</a:t>
                      </a:r>
                      <a:endParaRPr lang="id-ID" sz="1600" b="0" dirty="0">
                        <a:effectLst/>
                        <a:latin typeface="Comic Sans MS" pitchFamily="66" charset="0"/>
                        <a:ea typeface="Calibri"/>
                        <a:cs typeface="Times New Roman"/>
                      </a:endParaRPr>
                    </a:p>
                  </a:txBody>
                  <a:tcPr marL="58753" marR="58753" marT="0" marB="0"/>
                </a:tc>
              </a:tr>
              <a:tr h="395784">
                <a:tc>
                  <a:txBody>
                    <a:bodyPr/>
                    <a:lstStyle/>
                    <a:p>
                      <a:pPr marL="0" lvl="0" indent="0" algn="just">
                        <a:lnSpc>
                          <a:spcPct val="115000"/>
                        </a:lnSpc>
                        <a:spcAft>
                          <a:spcPts val="0"/>
                        </a:spcAft>
                        <a:buFont typeface="+mj-lt"/>
                        <a:buNone/>
                      </a:pPr>
                      <a:r>
                        <a:rPr lang="id-ID" sz="1600" b="0" dirty="0" smtClean="0">
                          <a:effectLst/>
                          <a:latin typeface="Comic Sans MS" pitchFamily="66" charset="0"/>
                        </a:rPr>
                        <a:t>3.</a:t>
                      </a:r>
                      <a:r>
                        <a:rPr lang="id-ID" sz="1600" b="0" baseline="0" dirty="0" smtClean="0">
                          <a:effectLst/>
                          <a:latin typeface="Comic Sans MS" pitchFamily="66" charset="0"/>
                        </a:rPr>
                        <a:t> </a:t>
                      </a:r>
                      <a:r>
                        <a:rPr lang="en-US" sz="1600" b="0" dirty="0" smtClean="0">
                          <a:effectLst/>
                          <a:latin typeface="Comic Sans MS" pitchFamily="66" charset="0"/>
                        </a:rPr>
                        <a:t>Formal</a:t>
                      </a:r>
                      <a:r>
                        <a:rPr lang="id-ID" sz="1600" b="0" dirty="0" smtClean="0">
                          <a:effectLst/>
                          <a:latin typeface="Comic Sans MS" pitchFamily="66" charset="0"/>
                        </a:rPr>
                        <a:t>isasi</a:t>
                      </a:r>
                      <a:r>
                        <a:rPr lang="en-US" sz="1600" b="0" dirty="0" smtClean="0">
                          <a:effectLst/>
                          <a:latin typeface="Comic Sans MS" pitchFamily="66" charset="0"/>
                        </a:rPr>
                        <a:t> (</a:t>
                      </a:r>
                      <a:r>
                        <a:rPr lang="id-ID" sz="1600" b="0" dirty="0" smtClean="0">
                          <a:effectLst/>
                          <a:latin typeface="Comic Sans MS" pitchFamily="66" charset="0"/>
                        </a:rPr>
                        <a:t>peran &amp; prosedur</a:t>
                      </a:r>
                      <a:r>
                        <a:rPr lang="en-US" sz="1600" b="0" dirty="0" smtClean="0">
                          <a:effectLst/>
                          <a:latin typeface="Comic Sans MS" pitchFamily="66" charset="0"/>
                        </a:rPr>
                        <a:t>)</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en-US" sz="1600" b="0" dirty="0">
                          <a:effectLst/>
                          <a:latin typeface="Comic Sans MS" pitchFamily="66" charset="0"/>
                        </a:rPr>
                        <a:t> </a:t>
                      </a:r>
                      <a:endParaRPr lang="id-ID" sz="1600" b="0" dirty="0">
                        <a:effectLst/>
                        <a:latin typeface="Comic Sans MS" pitchFamily="66" charset="0"/>
                        <a:ea typeface="Calibri"/>
                        <a:cs typeface="Times New Roman"/>
                      </a:endParaRPr>
                    </a:p>
                  </a:txBody>
                  <a:tcPr marL="58753" marR="5875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d-ID" sz="1600" b="0" dirty="0" smtClean="0">
                          <a:effectLst/>
                          <a:latin typeface="Comic Sans MS" pitchFamily="66" charset="0"/>
                          <a:ea typeface="Calibri"/>
                          <a:cs typeface="Times New Roman"/>
                        </a:rPr>
                        <a:t>Pengganti</a:t>
                      </a:r>
                    </a:p>
                  </a:txBody>
                  <a:tcPr marL="58753" marR="58753" marT="0" marB="0"/>
                </a:tc>
              </a:tr>
              <a:tr h="360040">
                <a:tc>
                  <a:txBody>
                    <a:bodyPr/>
                    <a:lstStyle/>
                    <a:p>
                      <a:pPr marL="0" lvl="0" indent="0" algn="just">
                        <a:lnSpc>
                          <a:spcPct val="115000"/>
                        </a:lnSpc>
                        <a:spcAft>
                          <a:spcPts val="0"/>
                        </a:spcAft>
                        <a:buFont typeface="+mj-lt"/>
                        <a:buNone/>
                      </a:pPr>
                      <a:r>
                        <a:rPr lang="id-ID" sz="1600" b="0" dirty="0" smtClean="0">
                          <a:effectLst/>
                          <a:latin typeface="Comic Sans MS" pitchFamily="66" charset="0"/>
                        </a:rPr>
                        <a:t>4. Tidak fleksibel (peran &amp; kebijakan)</a:t>
                      </a: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endParaRPr lang="id-ID" sz="1600" b="0" dirty="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600" b="0" smtClean="0">
                          <a:effectLst/>
                          <a:latin typeface="Comic Sans MS" pitchFamily="66" charset="0"/>
                          <a:ea typeface="+mn-ea"/>
                          <a:cs typeface="+mn-cs"/>
                        </a:rPr>
                        <a:t>Neutralizer</a:t>
                      </a:r>
                      <a:endParaRPr lang="id-ID" sz="1600" b="0" dirty="0">
                        <a:effectLst/>
                        <a:latin typeface="Comic Sans MS" pitchFamily="66" charset="0"/>
                        <a:ea typeface="Calibri"/>
                        <a:cs typeface="Times New Roman"/>
                      </a:endParaRPr>
                    </a:p>
                  </a:txBody>
                  <a:tcPr marL="58753" marR="58753" marT="0" marB="0"/>
                </a:tc>
              </a:tr>
              <a:tr h="396304">
                <a:tc>
                  <a:txBody>
                    <a:bodyPr/>
                    <a:lstStyle/>
                    <a:p>
                      <a:pPr marL="0" lvl="0" indent="0" algn="just">
                        <a:lnSpc>
                          <a:spcPct val="115000"/>
                        </a:lnSpc>
                        <a:spcAft>
                          <a:spcPts val="0"/>
                        </a:spcAft>
                        <a:buFont typeface="+mj-lt"/>
                        <a:buNone/>
                      </a:pPr>
                      <a:r>
                        <a:rPr lang="id-ID" sz="1600" b="0" dirty="0" smtClean="0">
                          <a:effectLst/>
                          <a:latin typeface="Comic Sans MS" pitchFamily="66" charset="0"/>
                        </a:rPr>
                        <a:t>5. Lokasi kerja bawahan yg tersebar</a:t>
                      </a:r>
                      <a:endParaRPr lang="id-ID" sz="1600" b="0" dirty="0">
                        <a:effectLst/>
                        <a:latin typeface="Comic Sans MS" pitchFamily="66" charset="0"/>
                        <a:ea typeface="Calibri"/>
                        <a:cs typeface="Times New Roman"/>
                      </a:endParaRPr>
                    </a:p>
                  </a:txBody>
                  <a:tcPr marL="58753" marR="58753"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id-ID" sz="1600" b="0" dirty="0" smtClean="0">
                          <a:effectLst/>
                          <a:latin typeface="Comic Sans MS" pitchFamily="66" charset="0"/>
                          <a:ea typeface="+mn-ea"/>
                          <a:cs typeface="+mn-cs"/>
                        </a:rPr>
                        <a:t>Neutralizer</a:t>
                      </a:r>
                      <a:endParaRPr lang="id-ID" sz="1600" b="0" dirty="0" smtClean="0">
                        <a:effectLst/>
                        <a:latin typeface="Comic Sans MS" pitchFamily="66" charset="0"/>
                        <a:ea typeface="Calibri"/>
                        <a:cs typeface="Times New Roman"/>
                      </a:endParaRPr>
                    </a:p>
                  </a:txBody>
                  <a:tcPr marL="58753" marR="58753" marT="0" marB="0"/>
                </a:tc>
                <a:tc>
                  <a:txBody>
                    <a:bodyPr/>
                    <a:lstStyle/>
                    <a:p>
                      <a:pPr algn="ctr">
                        <a:lnSpc>
                          <a:spcPct val="115000"/>
                        </a:lnSpc>
                        <a:spcAft>
                          <a:spcPts val="0"/>
                        </a:spcAft>
                      </a:pPr>
                      <a:r>
                        <a:rPr lang="id-ID" sz="1600" b="0" dirty="0" smtClean="0">
                          <a:effectLst/>
                          <a:latin typeface="Comic Sans MS" pitchFamily="66" charset="0"/>
                          <a:ea typeface="+mn-ea"/>
                          <a:cs typeface="+mn-cs"/>
                        </a:rPr>
                        <a:t>Neutralizer</a:t>
                      </a:r>
                      <a:endParaRPr lang="id-ID" sz="1600" b="0" dirty="0">
                        <a:effectLst/>
                        <a:latin typeface="Comic Sans MS" pitchFamily="66" charset="0"/>
                        <a:ea typeface="Calibri"/>
                        <a:cs typeface="Times New Roman"/>
                      </a:endParaRPr>
                    </a:p>
                  </a:txBody>
                  <a:tcPr marL="58753" marR="58753" marT="0" marB="0"/>
                </a:tc>
              </a:tr>
            </a:tbl>
          </a:graphicData>
        </a:graphic>
      </p:graphicFrame>
    </p:spTree>
    <p:extLst>
      <p:ext uri="{BB962C8B-B14F-4D97-AF65-F5344CB8AC3E}">
        <p14:creationId xmlns:p14="http://schemas.microsoft.com/office/powerpoint/2010/main" val="5006445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2123728" y="1600200"/>
            <a:ext cx="6563072" cy="4525963"/>
          </a:xfrm>
        </p:spPr>
        <p:txBody>
          <a:bodyPr>
            <a:normAutofit/>
          </a:bodyPr>
          <a:lstStyle/>
          <a:p>
            <a:pPr marL="0" indent="0">
              <a:buNone/>
            </a:pPr>
            <a:r>
              <a:rPr lang="en-US" sz="2000" dirty="0" err="1" smtClean="0">
                <a:latin typeface="Comic Sans MS" pitchFamily="66" charset="0"/>
              </a:rPr>
              <a:t>Dalam</a:t>
            </a:r>
            <a:r>
              <a:rPr lang="id-ID" sz="2000" dirty="0" smtClean="0">
                <a:latin typeface="Comic Sans MS" pitchFamily="66" charset="0"/>
              </a:rPr>
              <a:t> </a:t>
            </a:r>
            <a:r>
              <a:rPr lang="en-US" sz="2000" dirty="0" err="1" smtClean="0">
                <a:latin typeface="Comic Sans MS" pitchFamily="66" charset="0"/>
              </a:rPr>
              <a:t>karakteristik</a:t>
            </a:r>
            <a:r>
              <a:rPr lang="en-US" sz="2000" dirty="0" smtClean="0">
                <a:latin typeface="Comic Sans MS" pitchFamily="66" charset="0"/>
              </a:rPr>
              <a:t> </a:t>
            </a:r>
            <a:r>
              <a:rPr lang="en-US" sz="2000" dirty="0" err="1">
                <a:latin typeface="Comic Sans MS" pitchFamily="66" charset="0"/>
              </a:rPr>
              <a:t>anggota</a:t>
            </a:r>
            <a:r>
              <a:rPr lang="en-US" sz="2000" dirty="0">
                <a:latin typeface="Comic Sans MS" pitchFamily="66" charset="0"/>
              </a:rPr>
              <a:t> </a:t>
            </a:r>
            <a:r>
              <a:rPr lang="en-US" sz="2000" dirty="0" err="1">
                <a:latin typeface="Comic Sans MS" pitchFamily="66" charset="0"/>
              </a:rPr>
              <a:t>kelompok</a:t>
            </a:r>
            <a:r>
              <a:rPr lang="en-US" sz="2000" dirty="0">
                <a:latin typeface="Comic Sans MS" pitchFamily="66" charset="0"/>
              </a:rPr>
              <a:t>, </a:t>
            </a:r>
            <a:r>
              <a:rPr lang="en-US" sz="2000" dirty="0" err="1">
                <a:latin typeface="Comic Sans MS" pitchFamily="66" charset="0"/>
              </a:rPr>
              <a:t>bila</a:t>
            </a:r>
            <a:r>
              <a:rPr lang="en-US" sz="2000" dirty="0">
                <a:latin typeface="Comic Sans MS" pitchFamily="66" charset="0"/>
              </a:rPr>
              <a:t> </a:t>
            </a:r>
            <a:r>
              <a:rPr lang="en-US" sz="2000" dirty="0" err="1">
                <a:latin typeface="Comic Sans MS" pitchFamily="66" charset="0"/>
              </a:rPr>
              <a:t>para</a:t>
            </a:r>
            <a:r>
              <a:rPr lang="en-US" sz="2000" dirty="0">
                <a:latin typeface="Comic Sans MS" pitchFamily="66" charset="0"/>
              </a:rPr>
              <a:t> </a:t>
            </a:r>
            <a:r>
              <a:rPr lang="en-US" sz="2000" dirty="0" err="1">
                <a:latin typeface="Comic Sans MS" pitchFamily="66" charset="0"/>
              </a:rPr>
              <a:t>bawahan</a:t>
            </a:r>
            <a:r>
              <a:rPr lang="en-US" sz="2000" dirty="0">
                <a:latin typeface="Comic Sans MS" pitchFamily="66" charset="0"/>
              </a:rPr>
              <a:t> </a:t>
            </a:r>
            <a:r>
              <a:rPr lang="en-US" sz="2000" dirty="0" err="1">
                <a:latin typeface="Comic Sans MS" pitchFamily="66" charset="0"/>
              </a:rPr>
              <a:t>mempunyai</a:t>
            </a:r>
            <a:r>
              <a:rPr lang="en-US" sz="2000" dirty="0">
                <a:latin typeface="Comic Sans MS" pitchFamily="66" charset="0"/>
              </a:rPr>
              <a:t> </a:t>
            </a:r>
            <a:r>
              <a:rPr lang="en-US" sz="2000" dirty="0" err="1">
                <a:latin typeface="Comic Sans MS" pitchFamily="66" charset="0"/>
              </a:rPr>
              <a:t>kemampuan</a:t>
            </a:r>
            <a:r>
              <a:rPr lang="en-US" sz="2000" dirty="0">
                <a:latin typeface="Comic Sans MS" pitchFamily="66" charset="0"/>
              </a:rPr>
              <a:t>, </a:t>
            </a:r>
            <a:r>
              <a:rPr lang="en-US" sz="2000" dirty="0" err="1">
                <a:latin typeface="Comic Sans MS" pitchFamily="66" charset="0"/>
              </a:rPr>
              <a:t>pengalaman</a:t>
            </a:r>
            <a:r>
              <a:rPr lang="en-US" sz="2000" dirty="0">
                <a:latin typeface="Comic Sans MS" pitchFamily="66" charset="0"/>
              </a:rPr>
              <a:t>, </a:t>
            </a:r>
            <a:r>
              <a:rPr lang="en-US" sz="2000" dirty="0" err="1">
                <a:latin typeface="Comic Sans MS" pitchFamily="66" charset="0"/>
              </a:rPr>
              <a:t>pelatihan</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pengetahuan</a:t>
            </a:r>
            <a:r>
              <a:rPr lang="en-US" sz="2000" dirty="0">
                <a:latin typeface="Comic Sans MS" pitchFamily="66" charset="0"/>
              </a:rPr>
              <a:t> </a:t>
            </a:r>
            <a:r>
              <a:rPr lang="en-US" sz="2000" dirty="0" err="1">
                <a:latin typeface="Comic Sans MS" pitchFamily="66" charset="0"/>
              </a:rPr>
              <a:t>sebelumnya</a:t>
            </a:r>
            <a:r>
              <a:rPr lang="en-US" sz="2000" dirty="0">
                <a:latin typeface="Comic Sans MS" pitchFamily="66" charset="0"/>
              </a:rPr>
              <a:t> yang </a:t>
            </a:r>
            <a:r>
              <a:rPr lang="en-US" sz="2000" dirty="0" err="1">
                <a:latin typeface="Comic Sans MS" pitchFamily="66" charset="0"/>
              </a:rPr>
              <a:t>ekstensif</a:t>
            </a:r>
            <a:r>
              <a:rPr lang="en-US" sz="2000" dirty="0">
                <a:latin typeface="Comic Sans MS" pitchFamily="66" charset="0"/>
              </a:rPr>
              <a:t>, </a:t>
            </a:r>
            <a:r>
              <a:rPr lang="en-US" sz="2000" dirty="0" err="1">
                <a:latin typeface="Comic Sans MS" pitchFamily="66" charset="0"/>
              </a:rPr>
              <a:t>maka</a:t>
            </a:r>
            <a:r>
              <a:rPr lang="en-US" sz="2000" dirty="0">
                <a:latin typeface="Comic Sans MS" pitchFamily="66" charset="0"/>
              </a:rPr>
              <a:t> </a:t>
            </a:r>
            <a:r>
              <a:rPr lang="en-US" sz="2000" dirty="0" err="1">
                <a:latin typeface="Comic Sans MS" pitchFamily="66" charset="0"/>
              </a:rPr>
              <a:t>sedikit</a:t>
            </a:r>
            <a:r>
              <a:rPr lang="en-US" sz="2000" dirty="0">
                <a:latin typeface="Comic Sans MS" pitchFamily="66" charset="0"/>
              </a:rPr>
              <a:t> </a:t>
            </a:r>
            <a:r>
              <a:rPr lang="en-US" sz="2000" dirty="0" err="1">
                <a:latin typeface="Comic Sans MS" pitchFamily="66" charset="0"/>
              </a:rPr>
              <a:t>saja</a:t>
            </a:r>
            <a:r>
              <a:rPr lang="en-US" sz="2000" dirty="0">
                <a:latin typeface="Comic Sans MS" pitchFamily="66" charset="0"/>
              </a:rPr>
              <a:t> </a:t>
            </a:r>
            <a:r>
              <a:rPr lang="en-US" sz="2000" dirty="0" err="1">
                <a:latin typeface="Comic Sans MS" pitchFamily="66" charset="0"/>
              </a:rPr>
              <a:t>pengarahan</a:t>
            </a:r>
            <a:r>
              <a:rPr lang="en-US" sz="2000" dirty="0">
                <a:latin typeface="Comic Sans MS" pitchFamily="66" charset="0"/>
              </a:rPr>
              <a:t> yang </a:t>
            </a:r>
            <a:r>
              <a:rPr lang="en-US" sz="2000" dirty="0" err="1">
                <a:latin typeface="Comic Sans MS" pitchFamily="66" charset="0"/>
              </a:rPr>
              <a:t>dibutuhkan</a:t>
            </a:r>
            <a:r>
              <a:rPr lang="en-US" sz="2000" dirty="0">
                <a:latin typeface="Comic Sans MS" pitchFamily="66" charset="0"/>
              </a:rPr>
              <a:t> </a:t>
            </a:r>
            <a:r>
              <a:rPr lang="en-US" sz="2000" dirty="0" err="1">
                <a:latin typeface="Comic Sans MS" pitchFamily="66" charset="0"/>
              </a:rPr>
              <a:t>karena</a:t>
            </a:r>
            <a:r>
              <a:rPr lang="en-US" sz="2000" dirty="0">
                <a:latin typeface="Comic Sans MS" pitchFamily="66" charset="0"/>
              </a:rPr>
              <a:t> </a:t>
            </a:r>
            <a:r>
              <a:rPr lang="en-US" sz="2000" dirty="0" err="1">
                <a:latin typeface="Comic Sans MS" pitchFamily="66" charset="0"/>
              </a:rPr>
              <a:t>mereka</a:t>
            </a:r>
            <a:r>
              <a:rPr lang="en-US" sz="2000" dirty="0">
                <a:latin typeface="Comic Sans MS" pitchFamily="66" charset="0"/>
              </a:rPr>
              <a:t> </a:t>
            </a:r>
            <a:r>
              <a:rPr lang="en-US" sz="2000" dirty="0" err="1">
                <a:latin typeface="Comic Sans MS" pitchFamily="66" charset="0"/>
              </a:rPr>
              <a:t>sudah</a:t>
            </a:r>
            <a:r>
              <a:rPr lang="en-US" sz="2000" dirty="0">
                <a:latin typeface="Comic Sans MS" pitchFamily="66" charset="0"/>
              </a:rPr>
              <a:t> </a:t>
            </a:r>
            <a:r>
              <a:rPr lang="en-US" sz="2000" dirty="0" err="1">
                <a:latin typeface="Comic Sans MS" pitchFamily="66" charset="0"/>
              </a:rPr>
              <a:t>mempunyai</a:t>
            </a:r>
            <a:r>
              <a:rPr lang="en-US" sz="2000" dirty="0">
                <a:latin typeface="Comic Sans MS" pitchFamily="66" charset="0"/>
              </a:rPr>
              <a:t> </a:t>
            </a:r>
            <a:r>
              <a:rPr lang="en-US" sz="2000" dirty="0" err="1">
                <a:latin typeface="Comic Sans MS" pitchFamily="66" charset="0"/>
              </a:rPr>
              <a:t>ketrampilan</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pengetahuan</a:t>
            </a:r>
            <a:r>
              <a:rPr lang="en-US" sz="2000" dirty="0">
                <a:latin typeface="Comic Sans MS" pitchFamily="66" charset="0"/>
              </a:rPr>
              <a:t> </a:t>
            </a:r>
            <a:r>
              <a:rPr lang="en-US" sz="2000" dirty="0" err="1">
                <a:latin typeface="Comic Sans MS" pitchFamily="66" charset="0"/>
              </a:rPr>
              <a:t>untuk</a:t>
            </a:r>
            <a:r>
              <a:rPr lang="en-US" sz="2000" dirty="0">
                <a:latin typeface="Comic Sans MS" pitchFamily="66" charset="0"/>
              </a:rPr>
              <a:t> </a:t>
            </a:r>
            <a:r>
              <a:rPr lang="en-US" sz="2000" dirty="0" err="1">
                <a:latin typeface="Comic Sans MS" pitchFamily="66" charset="0"/>
              </a:rPr>
              <a:t>mengetahui</a:t>
            </a:r>
            <a:r>
              <a:rPr lang="en-US" sz="2000" dirty="0">
                <a:latin typeface="Comic Sans MS" pitchFamily="66" charset="0"/>
              </a:rPr>
              <a:t> </a:t>
            </a:r>
            <a:r>
              <a:rPr lang="en-US" sz="2000" dirty="0" err="1">
                <a:latin typeface="Comic Sans MS" pitchFamily="66" charset="0"/>
              </a:rPr>
              <a:t>apa</a:t>
            </a:r>
            <a:r>
              <a:rPr lang="en-US" sz="2000" dirty="0">
                <a:latin typeface="Comic Sans MS" pitchFamily="66" charset="0"/>
              </a:rPr>
              <a:t> yang </a:t>
            </a:r>
            <a:r>
              <a:rPr lang="en-US" sz="2000" dirty="0" err="1">
                <a:latin typeface="Comic Sans MS" pitchFamily="66" charset="0"/>
              </a:rPr>
              <a:t>harus</a:t>
            </a:r>
            <a:r>
              <a:rPr lang="en-US" sz="2000" dirty="0">
                <a:latin typeface="Comic Sans MS" pitchFamily="66" charset="0"/>
              </a:rPr>
              <a:t> </a:t>
            </a:r>
            <a:r>
              <a:rPr lang="en-US" sz="2000" dirty="0" err="1">
                <a:latin typeface="Comic Sans MS" pitchFamily="66" charset="0"/>
              </a:rPr>
              <a:t>dilakukan</a:t>
            </a:r>
            <a:r>
              <a:rPr lang="en-US" sz="2000" dirty="0">
                <a:latin typeface="Comic Sans MS" pitchFamily="66" charset="0"/>
              </a:rPr>
              <a:t> </a:t>
            </a:r>
            <a:r>
              <a:rPr lang="en-US" sz="2000" dirty="0" err="1">
                <a:latin typeface="Comic Sans MS" pitchFamily="66" charset="0"/>
              </a:rPr>
              <a:t>dan</a:t>
            </a:r>
            <a:r>
              <a:rPr lang="en-US" sz="2000" dirty="0">
                <a:latin typeface="Comic Sans MS" pitchFamily="66" charset="0"/>
              </a:rPr>
              <a:t> </a:t>
            </a:r>
            <a:r>
              <a:rPr lang="en-US" sz="2000" dirty="0" err="1">
                <a:latin typeface="Comic Sans MS" pitchFamily="66" charset="0"/>
              </a:rPr>
              <a:t>bagaimana</a:t>
            </a:r>
            <a:r>
              <a:rPr lang="en-US" sz="2000" dirty="0">
                <a:latin typeface="Comic Sans MS" pitchFamily="66" charset="0"/>
              </a:rPr>
              <a:t> </a:t>
            </a:r>
            <a:r>
              <a:rPr lang="en-US" sz="2000" dirty="0" err="1">
                <a:latin typeface="Comic Sans MS" pitchFamily="66" charset="0"/>
              </a:rPr>
              <a:t>melakukannya</a:t>
            </a:r>
            <a:r>
              <a:rPr lang="en-US" sz="2000" dirty="0">
                <a:latin typeface="Comic Sans MS" pitchFamily="66" charset="0"/>
              </a:rPr>
              <a:t>. </a:t>
            </a:r>
            <a:r>
              <a:rPr lang="en-US" sz="2000" dirty="0" err="1">
                <a:latin typeface="Comic Sans MS" pitchFamily="66" charset="0"/>
              </a:rPr>
              <a:t>Mereka</a:t>
            </a:r>
            <a:r>
              <a:rPr lang="en-US" sz="2000" dirty="0">
                <a:latin typeface="Comic Sans MS" pitchFamily="66" charset="0"/>
              </a:rPr>
              <a:t> </a:t>
            </a:r>
            <a:r>
              <a:rPr lang="en-US" sz="2000" dirty="0" err="1">
                <a:latin typeface="Comic Sans MS" pitchFamily="66" charset="0"/>
              </a:rPr>
              <a:t>mempunyai</a:t>
            </a:r>
            <a:r>
              <a:rPr lang="en-US" sz="2000" dirty="0">
                <a:latin typeface="Comic Sans MS" pitchFamily="66" charset="0"/>
              </a:rPr>
              <a:t> </a:t>
            </a:r>
            <a:r>
              <a:rPr lang="en-US" sz="2000" dirty="0" err="1">
                <a:latin typeface="Comic Sans MS" pitchFamily="66" charset="0"/>
              </a:rPr>
              <a:t>kompetensi</a:t>
            </a:r>
            <a:r>
              <a:rPr lang="en-US" sz="2000" dirty="0">
                <a:latin typeface="Comic Sans MS" pitchFamily="66" charset="0"/>
              </a:rPr>
              <a:t> </a:t>
            </a:r>
            <a:r>
              <a:rPr lang="en-US" sz="2000" dirty="0" err="1">
                <a:latin typeface="Comic Sans MS" pitchFamily="66" charset="0"/>
              </a:rPr>
              <a:t>untuk</a:t>
            </a:r>
            <a:r>
              <a:rPr lang="en-US" sz="2000" dirty="0">
                <a:latin typeface="Comic Sans MS" pitchFamily="66" charset="0"/>
              </a:rPr>
              <a:t> </a:t>
            </a:r>
            <a:r>
              <a:rPr lang="en-US" sz="2000" dirty="0" err="1">
                <a:latin typeface="Comic Sans MS" pitchFamily="66" charset="0"/>
              </a:rPr>
              <a:t>bekerja</a:t>
            </a:r>
            <a:r>
              <a:rPr lang="en-US" sz="2000" dirty="0">
                <a:latin typeface="Comic Sans MS" pitchFamily="66" charset="0"/>
              </a:rPr>
              <a:t> </a:t>
            </a:r>
            <a:r>
              <a:rPr lang="en-US" sz="2000" dirty="0" err="1">
                <a:latin typeface="Comic Sans MS" pitchFamily="66" charset="0"/>
              </a:rPr>
              <a:t>secara</a:t>
            </a:r>
            <a:r>
              <a:rPr lang="en-US" sz="2000" dirty="0">
                <a:latin typeface="Comic Sans MS" pitchFamily="66" charset="0"/>
              </a:rPr>
              <a:t> </a:t>
            </a:r>
            <a:r>
              <a:rPr lang="en-US" sz="2000" dirty="0" err="1">
                <a:latin typeface="Comic Sans MS" pitchFamily="66" charset="0"/>
              </a:rPr>
              <a:t>independen</a:t>
            </a:r>
            <a:r>
              <a:rPr lang="en-US" sz="2000" dirty="0">
                <a:latin typeface="Comic Sans MS" pitchFamily="66" charset="0"/>
              </a:rPr>
              <a:t> </a:t>
            </a:r>
            <a:r>
              <a:rPr lang="en-US" sz="2000" dirty="0" err="1">
                <a:latin typeface="Comic Sans MS" pitchFamily="66" charset="0"/>
              </a:rPr>
              <a:t>atau</a:t>
            </a:r>
            <a:r>
              <a:rPr lang="en-US" sz="2000" dirty="0">
                <a:latin typeface="Comic Sans MS" pitchFamily="66" charset="0"/>
              </a:rPr>
              <a:t> </a:t>
            </a:r>
            <a:r>
              <a:rPr lang="en-US" sz="2000" dirty="0" err="1">
                <a:latin typeface="Comic Sans MS" pitchFamily="66" charset="0"/>
              </a:rPr>
              <a:t>tidak</a:t>
            </a:r>
            <a:r>
              <a:rPr lang="en-US" sz="2000" dirty="0">
                <a:latin typeface="Comic Sans MS" pitchFamily="66" charset="0"/>
              </a:rPr>
              <a:t> </a:t>
            </a:r>
            <a:r>
              <a:rPr lang="en-US" sz="2000" dirty="0" err="1">
                <a:latin typeface="Comic Sans MS" pitchFamily="66" charset="0"/>
              </a:rPr>
              <a:t>tergantung</a:t>
            </a:r>
            <a:r>
              <a:rPr lang="en-US" sz="2000" dirty="0">
                <a:latin typeface="Comic Sans MS" pitchFamily="66" charset="0"/>
              </a:rPr>
              <a:t> </a:t>
            </a:r>
            <a:r>
              <a:rPr lang="en-US" sz="2000" dirty="0" err="1">
                <a:latin typeface="Comic Sans MS" pitchFamily="66" charset="0"/>
              </a:rPr>
              <a:t>pada</a:t>
            </a:r>
            <a:r>
              <a:rPr lang="en-US" sz="2000" dirty="0">
                <a:latin typeface="Comic Sans MS" pitchFamily="66" charset="0"/>
              </a:rPr>
              <a:t> </a:t>
            </a:r>
            <a:r>
              <a:rPr lang="en-US" sz="2000" dirty="0" err="1">
                <a:latin typeface="Comic Sans MS" pitchFamily="66" charset="0"/>
              </a:rPr>
              <a:t>atasan</a:t>
            </a:r>
            <a:r>
              <a:rPr lang="en-US" sz="2000" dirty="0">
                <a:latin typeface="Comic Sans MS" pitchFamily="66" charset="0"/>
              </a:rPr>
              <a:t> </a:t>
            </a:r>
            <a:r>
              <a:rPr lang="en-US" sz="2000" dirty="0" err="1">
                <a:latin typeface="Comic Sans MS" pitchFamily="66" charset="0"/>
              </a:rPr>
              <a:t>mereka</a:t>
            </a:r>
            <a:r>
              <a:rPr lang="en-US" sz="2000" dirty="0">
                <a:latin typeface="Comic Sans MS" pitchFamily="66" charset="0"/>
              </a:rPr>
              <a:t> </a:t>
            </a:r>
            <a:r>
              <a:rPr lang="en-US" sz="2000" dirty="0" err="1">
                <a:latin typeface="Comic Sans MS" pitchFamily="66" charset="0"/>
              </a:rPr>
              <a:t>dalam</a:t>
            </a:r>
            <a:r>
              <a:rPr lang="en-US" sz="2000" dirty="0">
                <a:latin typeface="Comic Sans MS" pitchFamily="66" charset="0"/>
              </a:rPr>
              <a:t> </a:t>
            </a:r>
            <a:r>
              <a:rPr lang="en-US" sz="2000" dirty="0" err="1">
                <a:latin typeface="Comic Sans MS" pitchFamily="66" charset="0"/>
              </a:rPr>
              <a:t>melakukan</a:t>
            </a:r>
            <a:r>
              <a:rPr lang="en-US" sz="2000" dirty="0">
                <a:latin typeface="Comic Sans MS" pitchFamily="66" charset="0"/>
              </a:rPr>
              <a:t> </a:t>
            </a:r>
            <a:r>
              <a:rPr lang="en-US" sz="2000" dirty="0" err="1">
                <a:latin typeface="Comic Sans MS" pitchFamily="66" charset="0"/>
              </a:rPr>
              <a:t>pekerjaannya</a:t>
            </a:r>
            <a:r>
              <a:rPr lang="en-US" sz="2000" dirty="0">
                <a:latin typeface="Comic Sans MS" pitchFamily="66" charset="0"/>
              </a:rPr>
              <a:t> </a:t>
            </a:r>
            <a:r>
              <a:rPr lang="en-US" sz="2000" dirty="0" err="1">
                <a:latin typeface="Comic Sans MS" pitchFamily="66" charset="0"/>
              </a:rPr>
              <a:t>sehari-hari</a:t>
            </a:r>
            <a:r>
              <a:rPr lang="en-US" sz="2000" dirty="0">
                <a:latin typeface="Comic Sans MS" pitchFamily="66" charset="0"/>
              </a:rPr>
              <a:t>.</a:t>
            </a:r>
            <a:endParaRPr lang="id-ID" sz="2000" dirty="0">
              <a:latin typeface="Comic Sans MS" pitchFamily="66" charset="0"/>
            </a:endParaRPr>
          </a:p>
        </p:txBody>
      </p:sp>
      <p:sp>
        <p:nvSpPr>
          <p:cNvPr id="7" name="Bent Arrow 6"/>
          <p:cNvSpPr/>
          <p:nvPr/>
        </p:nvSpPr>
        <p:spPr>
          <a:xfrm flipV="1">
            <a:off x="755576" y="620688"/>
            <a:ext cx="936104" cy="2016224"/>
          </a:xfrm>
          <a:prstGeom prst="bentArrow">
            <a:avLst>
              <a:gd name="adj1" fmla="val 25000"/>
              <a:gd name="adj2" fmla="val 25000"/>
              <a:gd name="adj3" fmla="val 25000"/>
              <a:gd name="adj4" fmla="val 75000"/>
            </a:avLst>
          </a:prstGeom>
          <a:solidFill>
            <a:schemeClr val="accent3">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172600001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02840" y="476672"/>
            <a:ext cx="8229600" cy="504056"/>
          </a:xfrm>
        </p:spPr>
        <p:txBody>
          <a:bodyPr>
            <a:normAutofit/>
          </a:bodyPr>
          <a:lstStyle/>
          <a:p>
            <a:pPr algn="l"/>
            <a:r>
              <a:rPr lang="id-ID" sz="2400" b="1" dirty="0" smtClean="0">
                <a:solidFill>
                  <a:schemeClr val="bg1"/>
                </a:solidFill>
                <a:latin typeface="Comic Sans MS" pitchFamily="66" charset="0"/>
              </a:rPr>
              <a:t>Teori </a:t>
            </a:r>
            <a:r>
              <a:rPr lang="en-US" sz="2400" b="1" dirty="0" err="1" smtClean="0">
                <a:solidFill>
                  <a:schemeClr val="bg1"/>
                </a:solidFill>
                <a:latin typeface="Comic Sans MS" pitchFamily="66" charset="0"/>
              </a:rPr>
              <a:t>Berbagai</a:t>
            </a:r>
            <a:r>
              <a:rPr lang="en-US" sz="2400" b="1" dirty="0" smtClean="0">
                <a:solidFill>
                  <a:schemeClr val="bg1"/>
                </a:solidFill>
                <a:latin typeface="Comic Sans MS" pitchFamily="66" charset="0"/>
              </a:rPr>
              <a:t> – </a:t>
            </a:r>
            <a:r>
              <a:rPr lang="en-US" sz="2400" b="1" dirty="0" err="1" smtClean="0">
                <a:solidFill>
                  <a:schemeClr val="bg1"/>
                </a:solidFill>
                <a:latin typeface="Comic Sans MS" pitchFamily="66" charset="0"/>
              </a:rPr>
              <a:t>Hubungan</a:t>
            </a:r>
            <a:endParaRPr lang="id-ID" sz="2000" b="1" dirty="0">
              <a:solidFill>
                <a:schemeClr val="bg1"/>
              </a:solidFill>
              <a:latin typeface="Comic Sans MS" pitchFamily="66"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346592075"/>
              </p:ext>
            </p:extLst>
          </p:nvPr>
        </p:nvGraphicFramePr>
        <p:xfrm>
          <a:off x="251519" y="1052736"/>
          <a:ext cx="8640960" cy="5256584"/>
        </p:xfrm>
        <a:graphic>
          <a:graphicData uri="http://schemas.openxmlformats.org/drawingml/2006/table">
            <a:tbl>
              <a:tblPr firstRow="1" bandRow="1">
                <a:tableStyleId>{1FECB4D8-DB02-4DC6-A0A2-4F2EBAE1DC90}</a:tableStyleId>
              </a:tblPr>
              <a:tblGrid>
                <a:gridCol w="2880320"/>
                <a:gridCol w="2880320"/>
                <a:gridCol w="2880320"/>
              </a:tblGrid>
              <a:tr h="4969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d-ID" sz="2000" b="0" dirty="0" smtClean="0">
                          <a:solidFill>
                            <a:schemeClr val="bg1"/>
                          </a:solidFill>
                          <a:latin typeface="Comic Sans MS" pitchFamily="66" charset="0"/>
                        </a:rPr>
                        <a:t>Definisi</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dirty="0" err="1" smtClean="0">
                          <a:solidFill>
                            <a:schemeClr val="bg1"/>
                          </a:solidFill>
                          <a:latin typeface="Comic Sans MS" pitchFamily="66" charset="0"/>
                        </a:rPr>
                        <a:t>Variabel</a:t>
                      </a:r>
                      <a:r>
                        <a:rPr lang="en-US" sz="2000" b="0" dirty="0" smtClean="0">
                          <a:solidFill>
                            <a:schemeClr val="bg1"/>
                          </a:solidFill>
                          <a:latin typeface="Comic Sans MS" pitchFamily="66" charset="0"/>
                        </a:rPr>
                        <a:t> </a:t>
                      </a:r>
                      <a:r>
                        <a:rPr lang="id-ID" sz="2000" b="0" dirty="0" smtClean="0">
                          <a:solidFill>
                            <a:schemeClr val="bg1"/>
                          </a:solidFill>
                          <a:latin typeface="Comic Sans MS" pitchFamily="66" charset="0"/>
                        </a:rPr>
                        <a:t>P</a:t>
                      </a:r>
                      <a:r>
                        <a:rPr lang="en-US" sz="2000" b="0" dirty="0" err="1" smtClean="0">
                          <a:solidFill>
                            <a:schemeClr val="bg1"/>
                          </a:solidFill>
                          <a:latin typeface="Comic Sans MS" pitchFamily="66" charset="0"/>
                        </a:rPr>
                        <a:t>enggangu</a:t>
                      </a:r>
                      <a:endParaRPr lang="id-ID" sz="2000" b="0" dirty="0" smtClean="0">
                        <a:solidFill>
                          <a:schemeClr val="bg1"/>
                        </a:solidFill>
                        <a:latin typeface="Comic Sans MS" pitchFamily="66" charset="0"/>
                      </a:endParaRPr>
                    </a:p>
                  </a:txBody>
                  <a:tcPr>
                    <a:solidFill>
                      <a:schemeClr val="accent2">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dirty="0" err="1" smtClean="0">
                          <a:solidFill>
                            <a:schemeClr val="bg1"/>
                          </a:solidFill>
                          <a:latin typeface="Comic Sans MS" pitchFamily="66" charset="0"/>
                        </a:rPr>
                        <a:t>Variabel</a:t>
                      </a:r>
                      <a:r>
                        <a:rPr lang="en-US" sz="2000" b="0" dirty="0" smtClean="0">
                          <a:solidFill>
                            <a:schemeClr val="bg1"/>
                          </a:solidFill>
                          <a:latin typeface="Comic Sans MS" pitchFamily="66" charset="0"/>
                        </a:rPr>
                        <a:t> </a:t>
                      </a:r>
                      <a:r>
                        <a:rPr lang="en-US" sz="2000" b="0" dirty="0" err="1" smtClean="0">
                          <a:solidFill>
                            <a:schemeClr val="bg1"/>
                          </a:solidFill>
                          <a:latin typeface="Comic Sans MS" pitchFamily="66" charset="0"/>
                        </a:rPr>
                        <a:t>situsio</a:t>
                      </a:r>
                      <a:r>
                        <a:rPr lang="id-ID" sz="2000" b="0" dirty="0" smtClean="0">
                          <a:solidFill>
                            <a:schemeClr val="bg1"/>
                          </a:solidFill>
                          <a:latin typeface="Comic Sans MS" pitchFamily="66" charset="0"/>
                        </a:rPr>
                        <a:t>n</a:t>
                      </a:r>
                      <a:r>
                        <a:rPr lang="en-US" sz="2000" b="0" dirty="0" smtClean="0">
                          <a:solidFill>
                            <a:schemeClr val="bg1"/>
                          </a:solidFill>
                          <a:latin typeface="Comic Sans MS" pitchFamily="66" charset="0"/>
                        </a:rPr>
                        <a:t>al</a:t>
                      </a:r>
                      <a:endParaRPr lang="id-ID" sz="2000" b="0" dirty="0" smtClean="0">
                        <a:solidFill>
                          <a:schemeClr val="bg1"/>
                        </a:solidFill>
                        <a:latin typeface="Comic Sans MS" pitchFamily="66" charset="0"/>
                      </a:endParaRPr>
                    </a:p>
                  </a:txBody>
                  <a:tcPr>
                    <a:solidFill>
                      <a:schemeClr val="accent6">
                        <a:lumMod val="75000"/>
                      </a:schemeClr>
                    </a:solidFill>
                  </a:tcPr>
                </a:tc>
              </a:tr>
              <a:tr h="4759598">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id-ID" sz="1800" b="0" dirty="0" smtClean="0">
                          <a:solidFill>
                            <a:schemeClr val="accent3">
                              <a:lumMod val="50000"/>
                            </a:schemeClr>
                          </a:solidFill>
                          <a:latin typeface="Comic Sans MS" pitchFamily="66" charset="0"/>
                        </a:rPr>
                        <a:t>Teori</a:t>
                      </a:r>
                      <a:r>
                        <a:rPr lang="id-ID" sz="1800" b="0" baseline="0" dirty="0" smtClean="0">
                          <a:solidFill>
                            <a:schemeClr val="accent3">
                              <a:lumMod val="50000"/>
                            </a:schemeClr>
                          </a:solidFill>
                          <a:latin typeface="Comic Sans MS" pitchFamily="66" charset="0"/>
                        </a:rPr>
                        <a:t> </a:t>
                      </a:r>
                      <a:r>
                        <a:rPr lang="id-ID" sz="1800" b="0" dirty="0" smtClean="0">
                          <a:solidFill>
                            <a:schemeClr val="accent3">
                              <a:lumMod val="50000"/>
                            </a:schemeClr>
                          </a:solidFill>
                          <a:latin typeface="Comic Sans MS" pitchFamily="66" charset="0"/>
                        </a:rPr>
                        <a:t>yang m</a:t>
                      </a:r>
                      <a:r>
                        <a:rPr lang="en-US" sz="1800" b="0" dirty="0" err="1" smtClean="0">
                          <a:solidFill>
                            <a:schemeClr val="accent3">
                              <a:lumMod val="50000"/>
                            </a:schemeClr>
                          </a:solidFill>
                          <a:latin typeface="Comic Sans MS" pitchFamily="66" charset="0"/>
                        </a:rPr>
                        <a:t>enjelaskan</a:t>
                      </a:r>
                      <a:r>
                        <a:rPr lang="en-US" sz="1800" b="0" dirty="0" smtClean="0">
                          <a:solidFill>
                            <a:schemeClr val="accent3">
                              <a:lumMod val="50000"/>
                            </a:schemeClr>
                          </a:solidFill>
                          <a:latin typeface="Comic Sans MS" pitchFamily="66" charset="0"/>
                        </a:rPr>
                        <a:t> p</a:t>
                      </a:r>
                      <a:r>
                        <a:rPr lang="id-ID" sz="1800" b="0" dirty="0" smtClean="0">
                          <a:solidFill>
                            <a:schemeClr val="accent3">
                              <a:lumMod val="50000"/>
                            </a:schemeClr>
                          </a:solidFill>
                          <a:latin typeface="Comic Sans MS" pitchFamily="66" charset="0"/>
                        </a:rPr>
                        <a:t>e</a:t>
                      </a:r>
                      <a:r>
                        <a:rPr lang="en-US" sz="1800" b="0" dirty="0" err="1" smtClean="0">
                          <a:solidFill>
                            <a:schemeClr val="accent3">
                              <a:lumMod val="50000"/>
                            </a:schemeClr>
                          </a:solidFill>
                          <a:latin typeface="Comic Sans MS" pitchFamily="66" charset="0"/>
                        </a:rPr>
                        <a:t>ngaruh</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interaksi</a:t>
                      </a:r>
                      <a:r>
                        <a:rPr lang="id-ID" sz="1800" b="0" baseline="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perilaku</a:t>
                      </a:r>
                      <a:r>
                        <a:rPr lang="en-US" sz="1800" b="0" dirty="0" smtClean="0">
                          <a:solidFill>
                            <a:schemeClr val="accent3">
                              <a:lumMod val="50000"/>
                            </a:schemeClr>
                          </a:solidFill>
                          <a:latin typeface="Comic Sans MS" pitchFamily="66" charset="0"/>
                        </a:rPr>
                        <a:t> </a:t>
                      </a:r>
                      <a:r>
                        <a:rPr lang="id-ID" sz="1800" b="0" dirty="0" smtClean="0">
                          <a:solidFill>
                            <a:schemeClr val="accent3">
                              <a:lumMod val="50000"/>
                            </a:schemeClr>
                          </a:solidFill>
                          <a:latin typeface="Comic Sans MS" pitchFamily="66" charset="0"/>
                        </a:rPr>
                        <a:t>kepemimpinan </a:t>
                      </a:r>
                      <a:r>
                        <a:rPr lang="en-US" sz="1800" b="0" dirty="0" err="1" smtClean="0">
                          <a:solidFill>
                            <a:schemeClr val="accent3">
                              <a:lumMod val="50000"/>
                            </a:schemeClr>
                          </a:solidFill>
                          <a:latin typeface="Comic Sans MS" pitchFamily="66" charset="0"/>
                        </a:rPr>
                        <a:t>dan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variabel</a:t>
                      </a:r>
                      <a:r>
                        <a:rPr lang="en-US" sz="1800" b="0" dirty="0" smtClean="0">
                          <a:solidFill>
                            <a:schemeClr val="accent3">
                              <a:lumMod val="50000"/>
                            </a:schemeClr>
                          </a:solidFill>
                          <a:latin typeface="Comic Sans MS" pitchFamily="66" charset="0"/>
                        </a:rPr>
                        <a:t> </a:t>
                      </a:r>
                      <a:r>
                        <a:rPr lang="id-ID" sz="1800" b="0" dirty="0" smtClean="0">
                          <a:solidFill>
                            <a:schemeClr val="accent3">
                              <a:lumMod val="50000"/>
                            </a:schemeClr>
                          </a:solidFill>
                          <a:latin typeface="Comic Sans MS" pitchFamily="66" charset="0"/>
                        </a:rPr>
                        <a:t>situasional </a:t>
                      </a:r>
                      <a:r>
                        <a:rPr lang="en-US" sz="1800" b="0" dirty="0" err="1" smtClean="0">
                          <a:solidFill>
                            <a:schemeClr val="accent3">
                              <a:lumMod val="50000"/>
                            </a:schemeClr>
                          </a:solidFill>
                          <a:latin typeface="Comic Sans MS" pitchFamily="66" charset="0"/>
                        </a:rPr>
                        <a:t>terhadap</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variabel</a:t>
                      </a:r>
                      <a:r>
                        <a:rPr lang="en-US" sz="1800" b="0" dirty="0" smtClean="0">
                          <a:solidFill>
                            <a:schemeClr val="accent3">
                              <a:lumMod val="50000"/>
                            </a:schemeClr>
                          </a:solidFill>
                          <a:latin typeface="Comic Sans MS" pitchFamily="66" charset="0"/>
                        </a:rPr>
                        <a:t> </a:t>
                      </a:r>
                      <a:r>
                        <a:rPr lang="id-ID" sz="1800" b="0" dirty="0" smtClean="0">
                          <a:solidFill>
                            <a:schemeClr val="accent3">
                              <a:lumMod val="50000"/>
                            </a:schemeClr>
                          </a:solidFill>
                          <a:latin typeface="Comic Sans MS" pitchFamily="66" charset="0"/>
                        </a:rPr>
                        <a:t>p</a:t>
                      </a:r>
                      <a:r>
                        <a:rPr lang="en-US" sz="1800" b="0" dirty="0" err="1" smtClean="0">
                          <a:solidFill>
                            <a:schemeClr val="accent3">
                              <a:lumMod val="50000"/>
                            </a:schemeClr>
                          </a:solidFill>
                          <a:latin typeface="Comic Sans MS" pitchFamily="66" charset="0"/>
                        </a:rPr>
                        <a:t>enggangu</a:t>
                      </a:r>
                      <a:r>
                        <a:rPr lang="en-US" sz="1800" b="0" dirty="0" smtClean="0">
                          <a:solidFill>
                            <a:schemeClr val="accent3">
                              <a:lumMod val="50000"/>
                            </a:schemeClr>
                          </a:solidFill>
                          <a:latin typeface="Comic Sans MS" pitchFamily="66" charset="0"/>
                        </a:rPr>
                        <a:t> yang </a:t>
                      </a:r>
                      <a:r>
                        <a:rPr lang="en-US" sz="1800" b="0" dirty="0" err="1" smtClean="0">
                          <a:solidFill>
                            <a:schemeClr val="accent3">
                              <a:lumMod val="50000"/>
                            </a:schemeClr>
                          </a:solidFill>
                          <a:latin typeface="Comic Sans MS" pitchFamily="66" charset="0"/>
                        </a:rPr>
                        <a:t>menentukan</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kinerja</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dari</a:t>
                      </a:r>
                      <a:r>
                        <a:rPr lang="en-US" sz="1800" b="0" dirty="0" smtClean="0">
                          <a:solidFill>
                            <a:schemeClr val="accent3">
                              <a:lumMod val="50000"/>
                            </a:schemeClr>
                          </a:solidFill>
                          <a:latin typeface="Comic Sans MS" pitchFamily="66" charset="0"/>
                        </a:rPr>
                        <a:t> </a:t>
                      </a:r>
                      <a:r>
                        <a:rPr lang="en-US" sz="1800" b="0" dirty="0" err="1" smtClean="0">
                          <a:solidFill>
                            <a:schemeClr val="accent3">
                              <a:lumMod val="50000"/>
                            </a:schemeClr>
                          </a:solidFill>
                          <a:latin typeface="Comic Sans MS" pitchFamily="66" charset="0"/>
                        </a:rPr>
                        <a:t>sebuah</a:t>
                      </a:r>
                      <a:r>
                        <a:rPr lang="en-US" sz="1800" b="0" dirty="0" smtClean="0">
                          <a:solidFill>
                            <a:schemeClr val="accent3">
                              <a:lumMod val="50000"/>
                            </a:schemeClr>
                          </a:solidFill>
                          <a:latin typeface="Comic Sans MS" pitchFamily="66" charset="0"/>
                        </a:rPr>
                        <a:t> unit </a:t>
                      </a:r>
                      <a:r>
                        <a:rPr lang="en-US" sz="1800" b="0" dirty="0" err="1" smtClean="0">
                          <a:solidFill>
                            <a:schemeClr val="accent3">
                              <a:lumMod val="50000"/>
                            </a:schemeClr>
                          </a:solidFill>
                          <a:latin typeface="Comic Sans MS" pitchFamily="66" charset="0"/>
                        </a:rPr>
                        <a:t>kerja</a:t>
                      </a:r>
                      <a:r>
                        <a:rPr lang="en-US" sz="1800" b="0" dirty="0" smtClean="0">
                          <a:solidFill>
                            <a:schemeClr val="accent3">
                              <a:lumMod val="50000"/>
                            </a:schemeClr>
                          </a:solidFill>
                          <a:latin typeface="Comic Sans MS" pitchFamily="66" charset="0"/>
                        </a:rPr>
                        <a:t>.</a:t>
                      </a:r>
                      <a:endParaRPr lang="id-ID" sz="1800" dirty="0" smtClean="0">
                        <a:latin typeface="Comic Sans MS" pitchFamily="66" charset="0"/>
                      </a:endParaRPr>
                    </a:p>
                  </a:txBody>
                  <a:tcPr/>
                </a:tc>
                <a:tc>
                  <a:txBody>
                    <a:bodyPr/>
                    <a:lstStyle/>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en-US" sz="1800" b="0" dirty="0" err="1" smtClean="0">
                          <a:solidFill>
                            <a:schemeClr val="accent2">
                              <a:lumMod val="50000"/>
                            </a:schemeClr>
                          </a:solidFill>
                          <a:latin typeface="Comic Sans MS" pitchFamily="66" charset="0"/>
                        </a:rPr>
                        <a:t>Komitmen</a:t>
                      </a:r>
                      <a:r>
                        <a:rPr lang="en-US" sz="1800" b="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tugas</a:t>
                      </a:r>
                      <a:endParaRPr lang="id-ID" sz="1800" b="0" dirty="0" smtClean="0">
                        <a:solidFill>
                          <a:schemeClr val="accent2">
                            <a:lumMod val="50000"/>
                          </a:schemeClr>
                        </a:solidFill>
                        <a:latin typeface="Comic Sans MS" pitchFamily="66" charset="0"/>
                      </a:endParaRPr>
                    </a:p>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id-ID" sz="1800" b="0" dirty="0" smtClean="0">
                          <a:solidFill>
                            <a:schemeClr val="accent2">
                              <a:lumMod val="50000"/>
                            </a:schemeClr>
                          </a:solidFill>
                          <a:latin typeface="Comic Sans MS" pitchFamily="66" charset="0"/>
                        </a:rPr>
                        <a:t>K</a:t>
                      </a:r>
                      <a:r>
                        <a:rPr lang="en-US" sz="1800" b="0" dirty="0" err="1" smtClean="0">
                          <a:solidFill>
                            <a:schemeClr val="accent2">
                              <a:lumMod val="50000"/>
                            </a:schemeClr>
                          </a:solidFill>
                          <a:latin typeface="Comic Sans MS" pitchFamily="66" charset="0"/>
                        </a:rPr>
                        <a:t>emampuan</a:t>
                      </a:r>
                      <a:r>
                        <a:rPr lang="id-ID" sz="1800" b="0" baseline="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dan</a:t>
                      </a:r>
                      <a:r>
                        <a:rPr lang="en-US" sz="1800" b="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kejelasan</a:t>
                      </a:r>
                      <a:r>
                        <a:rPr lang="en-US" sz="1800" b="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peran</a:t>
                      </a:r>
                      <a:endParaRPr lang="id-ID" sz="1800" b="0" dirty="0" smtClean="0">
                        <a:solidFill>
                          <a:schemeClr val="accent2">
                            <a:lumMod val="50000"/>
                          </a:schemeClr>
                        </a:solidFill>
                        <a:latin typeface="Comic Sans MS" pitchFamily="66" charset="0"/>
                      </a:endParaRPr>
                    </a:p>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id-ID" sz="1800" b="0" dirty="0" smtClean="0">
                          <a:solidFill>
                            <a:schemeClr val="accent2">
                              <a:lumMod val="50000"/>
                            </a:schemeClr>
                          </a:solidFill>
                          <a:latin typeface="Comic Sans MS" pitchFamily="66" charset="0"/>
                        </a:rPr>
                        <a:t>O</a:t>
                      </a:r>
                      <a:r>
                        <a:rPr lang="en-US" sz="1800" b="0" dirty="0" err="1" smtClean="0">
                          <a:solidFill>
                            <a:schemeClr val="accent2">
                              <a:lumMod val="50000"/>
                            </a:schemeClr>
                          </a:solidFill>
                          <a:latin typeface="Comic Sans MS" pitchFamily="66" charset="0"/>
                        </a:rPr>
                        <a:t>rganisasi</a:t>
                      </a:r>
                      <a:r>
                        <a:rPr lang="id-ID" sz="1800" b="0" baseline="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pekerjaan</a:t>
                      </a:r>
                      <a:endParaRPr lang="id-ID" sz="1800" b="0" dirty="0" smtClean="0">
                        <a:solidFill>
                          <a:schemeClr val="accent2">
                            <a:lumMod val="50000"/>
                          </a:schemeClr>
                        </a:solidFill>
                        <a:latin typeface="Comic Sans MS" pitchFamily="66" charset="0"/>
                      </a:endParaRPr>
                    </a:p>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id-ID" sz="1800" b="0" dirty="0" smtClean="0">
                          <a:solidFill>
                            <a:schemeClr val="accent2">
                              <a:lumMod val="50000"/>
                            </a:schemeClr>
                          </a:solidFill>
                          <a:latin typeface="Comic Sans MS" pitchFamily="66" charset="0"/>
                        </a:rPr>
                        <a:t>K</a:t>
                      </a:r>
                      <a:r>
                        <a:rPr lang="en-US" sz="1800" b="0" dirty="0" err="1" smtClean="0">
                          <a:solidFill>
                            <a:schemeClr val="accent2">
                              <a:lumMod val="50000"/>
                            </a:schemeClr>
                          </a:solidFill>
                          <a:latin typeface="Comic Sans MS" pitchFamily="66" charset="0"/>
                        </a:rPr>
                        <a:t>erja</a:t>
                      </a:r>
                      <a:r>
                        <a:rPr lang="id-ID" sz="1800" b="0" baseline="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sama</a:t>
                      </a:r>
                      <a:endParaRPr lang="id-ID" sz="1800" b="0" dirty="0" smtClean="0">
                        <a:solidFill>
                          <a:schemeClr val="accent2">
                            <a:lumMod val="50000"/>
                          </a:schemeClr>
                        </a:solidFill>
                        <a:latin typeface="Comic Sans MS" pitchFamily="66" charset="0"/>
                      </a:endParaRPr>
                    </a:p>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id-ID" sz="1800" b="0" dirty="0" smtClean="0">
                          <a:solidFill>
                            <a:schemeClr val="accent2">
                              <a:lumMod val="50000"/>
                            </a:schemeClr>
                          </a:solidFill>
                          <a:latin typeface="Comic Sans MS" pitchFamily="66" charset="0"/>
                        </a:rPr>
                        <a:t>S</a:t>
                      </a:r>
                      <a:r>
                        <a:rPr lang="en-US" sz="1800" b="0" dirty="0" smtClean="0">
                          <a:solidFill>
                            <a:schemeClr val="accent2">
                              <a:lumMod val="50000"/>
                            </a:schemeClr>
                          </a:solidFill>
                          <a:latin typeface="Comic Sans MS" pitchFamily="66" charset="0"/>
                        </a:rPr>
                        <a:t>umber</a:t>
                      </a:r>
                      <a:r>
                        <a:rPr lang="id-ID" sz="1800" b="0" baseline="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daya</a:t>
                      </a:r>
                      <a:r>
                        <a:rPr lang="en-US" sz="1800" b="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dan</a:t>
                      </a:r>
                      <a:r>
                        <a:rPr lang="en-US" sz="1800" b="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dukungan</a:t>
                      </a:r>
                      <a:endParaRPr lang="id-ID" sz="1800" b="0" dirty="0" smtClean="0">
                        <a:solidFill>
                          <a:schemeClr val="accent2">
                            <a:lumMod val="50000"/>
                          </a:schemeClr>
                        </a:solidFill>
                        <a:latin typeface="Comic Sans MS" pitchFamily="66" charset="0"/>
                      </a:endParaRPr>
                    </a:p>
                    <a:p>
                      <a:pPr marL="342900" marR="0" lvl="0" indent="-342900" algn="l" defTabSz="914400" rtl="0" eaLnBrk="1" fontAlgn="auto" latinLnBrk="0" hangingPunct="1">
                        <a:lnSpc>
                          <a:spcPct val="150000"/>
                        </a:lnSpc>
                        <a:spcBef>
                          <a:spcPts val="0"/>
                        </a:spcBef>
                        <a:spcAft>
                          <a:spcPts val="1200"/>
                        </a:spcAft>
                        <a:buClrTx/>
                        <a:buSzTx/>
                        <a:buFont typeface="+mj-lt"/>
                        <a:buAutoNum type="arabicPeriod"/>
                        <a:tabLst/>
                        <a:defRPr/>
                      </a:pPr>
                      <a:r>
                        <a:rPr lang="id-ID" sz="1800" b="0" dirty="0" smtClean="0">
                          <a:solidFill>
                            <a:schemeClr val="accent2">
                              <a:lumMod val="50000"/>
                            </a:schemeClr>
                          </a:solidFill>
                          <a:latin typeface="Comic Sans MS" pitchFamily="66" charset="0"/>
                        </a:rPr>
                        <a:t>K</a:t>
                      </a:r>
                      <a:r>
                        <a:rPr lang="en-US" sz="1800" b="0" dirty="0" err="1" smtClean="0">
                          <a:solidFill>
                            <a:schemeClr val="accent2">
                              <a:lumMod val="50000"/>
                            </a:schemeClr>
                          </a:solidFill>
                          <a:latin typeface="Comic Sans MS" pitchFamily="66" charset="0"/>
                        </a:rPr>
                        <a:t>oordinasi</a:t>
                      </a:r>
                      <a:r>
                        <a:rPr lang="id-ID" sz="1800" b="0" baseline="0" dirty="0" smtClean="0">
                          <a:solidFill>
                            <a:schemeClr val="accent2">
                              <a:lumMod val="50000"/>
                            </a:schemeClr>
                          </a:solidFill>
                          <a:latin typeface="Comic Sans MS" pitchFamily="66" charset="0"/>
                        </a:rPr>
                        <a:t> </a:t>
                      </a:r>
                      <a:r>
                        <a:rPr lang="en-US" sz="1800" b="0" dirty="0" err="1" smtClean="0">
                          <a:solidFill>
                            <a:schemeClr val="accent2">
                              <a:lumMod val="50000"/>
                            </a:schemeClr>
                          </a:solidFill>
                          <a:latin typeface="Comic Sans MS" pitchFamily="66" charset="0"/>
                        </a:rPr>
                        <a:t>eksternal</a:t>
                      </a:r>
                      <a:endParaRPr lang="id-ID" sz="1800" dirty="0" smtClean="0">
                        <a:solidFill>
                          <a:schemeClr val="accent2">
                            <a:lumMod val="50000"/>
                          </a:schemeClr>
                        </a:solidFill>
                        <a:latin typeface="Comic Sans MS" pitchFamily="66" charset="0"/>
                      </a:endParaRPr>
                    </a:p>
                  </a:txBody>
                  <a:tcPr>
                    <a:solidFill>
                      <a:schemeClr val="accent2">
                        <a:lumMod val="20000"/>
                        <a:lumOff val="80000"/>
                      </a:schemeClr>
                    </a:solidFill>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800" b="0" dirty="0" err="1" smtClean="0">
                          <a:solidFill>
                            <a:schemeClr val="accent6">
                              <a:lumMod val="50000"/>
                            </a:schemeClr>
                          </a:solidFill>
                          <a:latin typeface="Comic Sans MS" pitchFamily="66" charset="0"/>
                        </a:rPr>
                        <a:t>Variabel</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situsio</a:t>
                      </a:r>
                      <a:r>
                        <a:rPr lang="id-ID" sz="1800" b="0" dirty="0" smtClean="0">
                          <a:solidFill>
                            <a:schemeClr val="accent6">
                              <a:lumMod val="50000"/>
                            </a:schemeClr>
                          </a:solidFill>
                          <a:latin typeface="Comic Sans MS" pitchFamily="66" charset="0"/>
                        </a:rPr>
                        <a:t>n</a:t>
                      </a:r>
                      <a:r>
                        <a:rPr lang="en-US" sz="1800" b="0" dirty="0" smtClean="0">
                          <a:solidFill>
                            <a:schemeClr val="accent6">
                              <a:lumMod val="50000"/>
                            </a:schemeClr>
                          </a:solidFill>
                          <a:latin typeface="Comic Sans MS" pitchFamily="66" charset="0"/>
                        </a:rPr>
                        <a:t>al yang </a:t>
                      </a:r>
                      <a:r>
                        <a:rPr lang="en-US" sz="1800" b="0" dirty="0" err="1" smtClean="0">
                          <a:solidFill>
                            <a:schemeClr val="accent6">
                              <a:lumMod val="50000"/>
                            </a:schemeClr>
                          </a:solidFill>
                          <a:latin typeface="Comic Sans MS" pitchFamily="66" charset="0"/>
                        </a:rPr>
                        <a:t>mempengaruhi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kemampuan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bawahan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meliputi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perekrutan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dan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sistem</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seleksi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dari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organisasi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dan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pelatihan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serta</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pengalaman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sebelumnya</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dari</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bawahan</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itu</a:t>
                      </a:r>
                      <a:r>
                        <a:rPr lang="en-US" sz="1800" b="0" dirty="0" smtClean="0">
                          <a:solidFill>
                            <a:schemeClr val="accent6">
                              <a:lumMod val="50000"/>
                            </a:schemeClr>
                          </a:solidFill>
                          <a:latin typeface="Comic Sans MS" pitchFamily="66" charset="0"/>
                        </a:rPr>
                        <a:t> </a:t>
                      </a:r>
                      <a:r>
                        <a:rPr lang="en-US" sz="1800" b="0" dirty="0" err="1" smtClean="0">
                          <a:solidFill>
                            <a:schemeClr val="accent6">
                              <a:lumMod val="50000"/>
                            </a:schemeClr>
                          </a:solidFill>
                          <a:latin typeface="Comic Sans MS" pitchFamily="66" charset="0"/>
                        </a:rPr>
                        <a:t>sendiri</a:t>
                      </a:r>
                      <a:r>
                        <a:rPr lang="en-US" sz="1800" b="0" dirty="0" smtClean="0">
                          <a:solidFill>
                            <a:schemeClr val="accent6">
                              <a:lumMod val="50000"/>
                            </a:schemeClr>
                          </a:solidFill>
                          <a:latin typeface="Comic Sans MS" pitchFamily="66" charset="0"/>
                        </a:rPr>
                        <a:t>.</a:t>
                      </a:r>
                      <a:endParaRPr lang="id-ID" sz="1800" dirty="0" smtClean="0">
                        <a:solidFill>
                          <a:schemeClr val="accent6">
                            <a:lumMod val="50000"/>
                          </a:schemeClr>
                        </a:solidFill>
                        <a:latin typeface="Comic Sans MS" pitchFamily="66" charset="0"/>
                      </a:endParaRPr>
                    </a:p>
                  </a:txBody>
                  <a:tcPr>
                    <a:solidFill>
                      <a:schemeClr val="accent6">
                        <a:lumMod val="40000"/>
                        <a:lumOff val="60000"/>
                      </a:schemeClr>
                    </a:solidFill>
                  </a:tcPr>
                </a:tc>
              </a:tr>
            </a:tbl>
          </a:graphicData>
        </a:graphic>
      </p:graphicFrame>
    </p:spTree>
    <p:extLst>
      <p:ext uri="{BB962C8B-B14F-4D97-AF65-F5344CB8AC3E}">
        <p14:creationId xmlns:p14="http://schemas.microsoft.com/office/powerpoint/2010/main" val="131068639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D:\WINA\NGAJAR\UMA\PSIKOLOGI KEPEMIMPINAN\GAMBAR DECS MAKING\WhatsApp Image 2020-03-25 at 12.35.08 PM.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697" y="116631"/>
            <a:ext cx="7984759" cy="5544617"/>
          </a:xfrm>
          <a:prstGeom prst="rect">
            <a:avLst/>
          </a:prstGeom>
          <a:noFill/>
          <a:extLst>
            <a:ext uri="{909E8E84-426E-40DD-AFC4-6F175D3DCCD1}">
              <a14:hiddenFill xmlns:a14="http://schemas.microsoft.com/office/drawing/2010/main">
                <a:solidFill>
                  <a:srgbClr val="FFFFFF"/>
                </a:solidFill>
              </a14:hiddenFill>
            </a:ext>
          </a:extLst>
        </p:spPr>
      </p:pic>
      <p:sp>
        <p:nvSpPr>
          <p:cNvPr id="3" name="Title 2"/>
          <p:cNvSpPr>
            <a:spLocks noGrp="1"/>
          </p:cNvSpPr>
          <p:nvPr>
            <p:ph type="title"/>
          </p:nvPr>
        </p:nvSpPr>
        <p:spPr>
          <a:xfrm>
            <a:off x="1907704" y="5670376"/>
            <a:ext cx="5616624" cy="710952"/>
          </a:xfrm>
        </p:spPr>
        <p:txBody>
          <a:bodyPr>
            <a:normAutofit/>
          </a:bodyPr>
          <a:lstStyle/>
          <a:p>
            <a:r>
              <a:rPr lang="id-ID" sz="1600" b="1" dirty="0" smtClean="0">
                <a:solidFill>
                  <a:schemeClr val="accent3">
                    <a:lumMod val="50000"/>
                  </a:schemeClr>
                </a:solidFill>
                <a:latin typeface="Comic Sans MS" pitchFamily="66" charset="0"/>
              </a:rPr>
              <a:t>Gbr. Hubungan Sebab Akibat dalam Teori </a:t>
            </a:r>
            <a:r>
              <a:rPr lang="en-US" sz="1600" b="1" dirty="0" err="1" smtClean="0">
                <a:solidFill>
                  <a:schemeClr val="accent3">
                    <a:lumMod val="50000"/>
                  </a:schemeClr>
                </a:solidFill>
                <a:latin typeface="Comic Sans MS" pitchFamily="66" charset="0"/>
              </a:rPr>
              <a:t>Berbagai</a:t>
            </a:r>
            <a:r>
              <a:rPr lang="en-US" sz="1600" b="1" dirty="0" smtClean="0">
                <a:solidFill>
                  <a:schemeClr val="accent3">
                    <a:lumMod val="50000"/>
                  </a:schemeClr>
                </a:solidFill>
                <a:latin typeface="Comic Sans MS" pitchFamily="66" charset="0"/>
              </a:rPr>
              <a:t> </a:t>
            </a:r>
            <a:r>
              <a:rPr lang="en-US" sz="1600" b="1" dirty="0">
                <a:solidFill>
                  <a:schemeClr val="accent3">
                    <a:lumMod val="50000"/>
                  </a:schemeClr>
                </a:solidFill>
                <a:latin typeface="Comic Sans MS" pitchFamily="66" charset="0"/>
              </a:rPr>
              <a:t>– </a:t>
            </a:r>
            <a:r>
              <a:rPr lang="en-US" sz="1600" b="1" dirty="0" err="1">
                <a:solidFill>
                  <a:schemeClr val="accent3">
                    <a:lumMod val="50000"/>
                  </a:schemeClr>
                </a:solidFill>
                <a:latin typeface="Comic Sans MS" pitchFamily="66" charset="0"/>
              </a:rPr>
              <a:t>Hubungan</a:t>
            </a:r>
            <a:endParaRPr lang="id-ID" sz="1600" b="1" dirty="0">
              <a:solidFill>
                <a:schemeClr val="accent3">
                  <a:lumMod val="50000"/>
                </a:schemeClr>
              </a:solidFill>
              <a:latin typeface="Comic Sans MS" pitchFamily="66" charset="0"/>
            </a:endParaRPr>
          </a:p>
        </p:txBody>
      </p:sp>
    </p:spTree>
    <p:extLst>
      <p:ext uri="{BB962C8B-B14F-4D97-AF65-F5344CB8AC3E}">
        <p14:creationId xmlns:p14="http://schemas.microsoft.com/office/powerpoint/2010/main" val="323028338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202630"/>
            <a:ext cx="8229600" cy="778098"/>
          </a:xfrm>
        </p:spPr>
        <p:txBody>
          <a:bodyPr>
            <a:normAutofit/>
          </a:bodyPr>
          <a:lstStyle/>
          <a:p>
            <a:r>
              <a:rPr lang="id-ID" sz="2800" b="1" dirty="0" smtClean="0">
                <a:solidFill>
                  <a:schemeClr val="bg1"/>
                </a:solidFill>
                <a:latin typeface="Comic Sans MS" pitchFamily="66" charset="0"/>
              </a:rPr>
              <a:t>Teori Sumber Daya Kognitif</a:t>
            </a:r>
            <a:endParaRPr lang="id-ID" sz="2800" b="1" dirty="0">
              <a:solidFill>
                <a:schemeClr val="bg1"/>
              </a:solidFill>
              <a:latin typeface="Comic Sans MS" pitchFamily="66" charset="0"/>
            </a:endParaRPr>
          </a:p>
        </p:txBody>
      </p:sp>
      <p:graphicFrame>
        <p:nvGraphicFramePr>
          <p:cNvPr id="5" name="Diagram 4"/>
          <p:cNvGraphicFramePr/>
          <p:nvPr>
            <p:extLst>
              <p:ext uri="{D42A27DB-BD31-4B8C-83A1-F6EECF244321}">
                <p14:modId xmlns:p14="http://schemas.microsoft.com/office/powerpoint/2010/main" val="1795631621"/>
              </p:ext>
            </p:extLst>
          </p:nvPr>
        </p:nvGraphicFramePr>
        <p:xfrm>
          <a:off x="395536" y="980728"/>
          <a:ext cx="8496944" cy="56166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8301269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Rounded Rectangular Callout 7"/>
          <p:cNvSpPr/>
          <p:nvPr/>
        </p:nvSpPr>
        <p:spPr>
          <a:xfrm flipH="1">
            <a:off x="5364088" y="980728"/>
            <a:ext cx="3543470" cy="3888432"/>
          </a:xfrm>
          <a:prstGeom prst="wedgeRoundRectCallout">
            <a:avLst>
              <a:gd name="adj1" fmla="val 30526"/>
              <a:gd name="adj2" fmla="val 54207"/>
              <a:gd name="adj3" fmla="val 16667"/>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000" dirty="0" err="1" smtClean="0">
                <a:solidFill>
                  <a:schemeClr val="accent3">
                    <a:lumMod val="50000"/>
                  </a:schemeClr>
                </a:solidFill>
                <a:latin typeface="Comic Sans MS" pitchFamily="66" charset="0"/>
              </a:rPr>
              <a:t>Aspek</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situasi</a:t>
            </a:r>
            <a:r>
              <a:rPr lang="en-US" sz="2000" dirty="0" smtClean="0">
                <a:solidFill>
                  <a:schemeClr val="accent3">
                    <a:lumMod val="50000"/>
                  </a:schemeClr>
                </a:solidFill>
                <a:latin typeface="Comic Sans MS" pitchFamily="66" charset="0"/>
              </a:rPr>
              <a:t> yang </a:t>
            </a:r>
            <a:r>
              <a:rPr lang="en-US" sz="2000" dirty="0" err="1" smtClean="0">
                <a:solidFill>
                  <a:schemeClr val="accent3">
                    <a:lumMod val="50000"/>
                  </a:schemeClr>
                </a:solidFill>
                <a:latin typeface="Comic Sans MS" pitchFamily="66" charset="0"/>
              </a:rPr>
              <a:t>memperkuat</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atau</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menghapuskan</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pengaruh</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perilaku</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seorang</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pemimpin</a:t>
            </a:r>
            <a:r>
              <a:rPr lang="en-US" sz="2000" dirty="0" smtClean="0">
                <a:solidFill>
                  <a:schemeClr val="accent3">
                    <a:lumMod val="50000"/>
                  </a:schemeClr>
                </a:solidFill>
                <a:latin typeface="Comic Sans MS" pitchFamily="66" charset="0"/>
              </a:rPr>
              <a:t> </a:t>
            </a:r>
            <a:r>
              <a:rPr lang="id-ID" sz="2000" dirty="0" smtClean="0">
                <a:solidFill>
                  <a:schemeClr val="accent3">
                    <a:lumMod val="50000"/>
                  </a:schemeClr>
                </a:solidFill>
                <a:latin typeface="Comic Sans MS" pitchFamily="66" charset="0"/>
              </a:rPr>
              <a:t>(</a:t>
            </a:r>
            <a:r>
              <a:rPr lang="en-US" sz="2000" dirty="0" err="1" smtClean="0">
                <a:solidFill>
                  <a:schemeClr val="accent3">
                    <a:lumMod val="50000"/>
                  </a:schemeClr>
                </a:solidFill>
                <a:latin typeface="Comic Sans MS" pitchFamily="66" charset="0"/>
              </a:rPr>
              <a:t>disebut</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variabel</a:t>
            </a:r>
            <a:r>
              <a:rPr lang="en-US" sz="2000" dirty="0" smtClean="0">
                <a:solidFill>
                  <a:schemeClr val="accent3">
                    <a:lumMod val="50000"/>
                  </a:schemeClr>
                </a:solidFill>
                <a:latin typeface="Comic Sans MS" pitchFamily="66" charset="0"/>
              </a:rPr>
              <a:t> moderator </a:t>
            </a:r>
            <a:r>
              <a:rPr lang="en-US" sz="2000" dirty="0" err="1" smtClean="0">
                <a:solidFill>
                  <a:schemeClr val="accent3">
                    <a:lumMod val="50000"/>
                  </a:schemeClr>
                </a:solidFill>
                <a:latin typeface="Comic Sans MS" pitchFamily="66" charset="0"/>
              </a:rPr>
              <a:t>situasional</a:t>
            </a:r>
            <a:r>
              <a:rPr lang="en-US" sz="2000" dirty="0" smtClean="0">
                <a:solidFill>
                  <a:schemeClr val="accent3">
                    <a:lumMod val="50000"/>
                  </a:schemeClr>
                </a:solidFill>
                <a:latin typeface="Comic Sans MS" pitchFamily="66" charset="0"/>
              </a:rPr>
              <a:t>”</a:t>
            </a:r>
            <a:r>
              <a:rPr lang="id-ID" sz="2000" dirty="0" smtClean="0">
                <a:solidFill>
                  <a:schemeClr val="accent3">
                    <a:lumMod val="50000"/>
                  </a:schemeClr>
                </a:solidFill>
                <a:latin typeface="Comic Sans MS" pitchFamily="66" charset="0"/>
              </a:rPr>
              <a:t>)</a:t>
            </a:r>
            <a:r>
              <a:rPr lang="en-US" sz="2000" dirty="0" smtClean="0">
                <a:solidFill>
                  <a:schemeClr val="accent3">
                    <a:lumMod val="50000"/>
                  </a:schemeClr>
                </a:solidFill>
                <a:latin typeface="Comic Sans MS" pitchFamily="66" charset="0"/>
              </a:rPr>
              <a:t> </a:t>
            </a:r>
            <a:r>
              <a:rPr lang="id-ID" sz="2000" dirty="0" smtClean="0">
                <a:solidFill>
                  <a:schemeClr val="accent3">
                    <a:lumMod val="50000"/>
                  </a:schemeClr>
                </a:solidFill>
                <a:latin typeface="Comic Sans MS" pitchFamily="66" charset="0"/>
              </a:rPr>
              <a:t>yang </a:t>
            </a:r>
            <a:r>
              <a:rPr lang="en-US" sz="2000" dirty="0" err="1" smtClean="0">
                <a:solidFill>
                  <a:schemeClr val="accent3">
                    <a:lumMod val="50000"/>
                  </a:schemeClr>
                </a:solidFill>
                <a:latin typeface="Comic Sans MS" pitchFamily="66" charset="0"/>
              </a:rPr>
              <a:t>menjelaskan</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efektivitas</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kepemimpinan</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dalam</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hal</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variabel</a:t>
            </a:r>
            <a:r>
              <a:rPr lang="en-US" sz="2000" dirty="0" smtClean="0">
                <a:solidFill>
                  <a:schemeClr val="accent3">
                    <a:lumMod val="50000"/>
                  </a:schemeClr>
                </a:solidFill>
                <a:latin typeface="Comic Sans MS" pitchFamily="66" charset="0"/>
              </a:rPr>
              <a:t> moderator </a:t>
            </a:r>
            <a:r>
              <a:rPr lang="en-US" sz="2000" dirty="0" err="1" smtClean="0">
                <a:solidFill>
                  <a:schemeClr val="accent3">
                    <a:lumMod val="50000"/>
                  </a:schemeClr>
                </a:solidFill>
                <a:latin typeface="Comic Sans MS" pitchFamily="66" charset="0"/>
              </a:rPr>
              <a:t>situsional</a:t>
            </a:r>
            <a:r>
              <a:rPr lang="id-ID" sz="2000" dirty="0" smtClean="0">
                <a:solidFill>
                  <a:schemeClr val="accent3">
                    <a:lumMod val="50000"/>
                  </a:schemeClr>
                </a:solidFill>
                <a:latin typeface="Comic Sans MS" pitchFamily="66" charset="0"/>
              </a:rPr>
              <a:t>.</a:t>
            </a:r>
            <a:endParaRPr lang="id-ID" sz="2000" dirty="0">
              <a:solidFill>
                <a:schemeClr val="accent3">
                  <a:lumMod val="50000"/>
                </a:schemeClr>
              </a:solidFill>
              <a:latin typeface="Comic Sans MS" pitchFamily="66" charset="0"/>
            </a:endParaRPr>
          </a:p>
        </p:txBody>
      </p:sp>
      <p:sp>
        <p:nvSpPr>
          <p:cNvPr id="9" name="Rounded Rectangular Callout 8"/>
          <p:cNvSpPr/>
          <p:nvPr/>
        </p:nvSpPr>
        <p:spPr>
          <a:xfrm flipH="1">
            <a:off x="539552" y="980728"/>
            <a:ext cx="3168352" cy="3888432"/>
          </a:xfrm>
          <a:prstGeom prst="wedgeRoundRectCallout">
            <a:avLst>
              <a:gd name="adj1" fmla="val -33973"/>
              <a:gd name="adj2" fmla="val 55013"/>
              <a:gd name="adj3" fmla="val 16667"/>
            </a:avLst>
          </a:prstGeom>
          <a:solidFill>
            <a:schemeClr val="accent3">
              <a:lumMod val="60000"/>
              <a:lumOff val="4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2000" dirty="0" err="1" smtClean="0">
                <a:solidFill>
                  <a:schemeClr val="accent3">
                    <a:lumMod val="50000"/>
                  </a:schemeClr>
                </a:solidFill>
                <a:latin typeface="Comic Sans MS" pitchFamily="66" charset="0"/>
              </a:rPr>
              <a:t>Jenis</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teori</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ini</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berguna</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saat</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melibatkan</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variabel</a:t>
            </a:r>
            <a:r>
              <a:rPr lang="en-US" sz="2000" dirty="0" smtClean="0">
                <a:solidFill>
                  <a:schemeClr val="accent3">
                    <a:lumMod val="50000"/>
                  </a:schemeClr>
                </a:solidFill>
                <a:latin typeface="Comic Sans MS" pitchFamily="66" charset="0"/>
              </a:rPr>
              <a:t> yang </a:t>
            </a:r>
            <a:r>
              <a:rPr lang="en-US" sz="2000" dirty="0" err="1" smtClean="0">
                <a:solidFill>
                  <a:schemeClr val="accent3">
                    <a:lumMod val="50000"/>
                  </a:schemeClr>
                </a:solidFill>
                <a:latin typeface="Comic Sans MS" pitchFamily="66" charset="0"/>
              </a:rPr>
              <a:t>menghalangi</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untuk</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menjelaskan</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mengapa</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pengaruh</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dari</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perilakunya</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beragam</a:t>
            </a:r>
            <a:r>
              <a:rPr lang="en-US" sz="2000" dirty="0" smtClean="0">
                <a:solidFill>
                  <a:schemeClr val="accent3">
                    <a:lumMod val="50000"/>
                  </a:schemeClr>
                </a:solidFill>
                <a:latin typeface="Comic Sans MS" pitchFamily="66" charset="0"/>
              </a:rPr>
              <a:t> </a:t>
            </a:r>
            <a:r>
              <a:rPr lang="en-US" sz="2000" dirty="0" err="1" smtClean="0">
                <a:solidFill>
                  <a:schemeClr val="accent3">
                    <a:lumMod val="50000"/>
                  </a:schemeClr>
                </a:solidFill>
                <a:latin typeface="Comic Sans MS" pitchFamily="66" charset="0"/>
              </a:rPr>
              <a:t>antarsituasi</a:t>
            </a:r>
            <a:r>
              <a:rPr lang="en-US" sz="2000" dirty="0" smtClean="0">
                <a:solidFill>
                  <a:schemeClr val="accent3">
                    <a:lumMod val="50000"/>
                  </a:schemeClr>
                </a:solidFill>
                <a:latin typeface="Comic Sans MS" pitchFamily="66" charset="0"/>
              </a:rPr>
              <a:t>.</a:t>
            </a:r>
            <a:endParaRPr lang="en-US" sz="2000" dirty="0">
              <a:solidFill>
                <a:schemeClr val="accent3">
                  <a:lumMod val="50000"/>
                </a:schemeClr>
              </a:solidFill>
              <a:latin typeface="Comic Sans MS" pitchFamily="66" charset="0"/>
            </a:endParaRPr>
          </a:p>
        </p:txBody>
      </p:sp>
      <p:sp>
        <p:nvSpPr>
          <p:cNvPr id="7" name="Title 6"/>
          <p:cNvSpPr>
            <a:spLocks noGrp="1"/>
          </p:cNvSpPr>
          <p:nvPr>
            <p:ph type="title"/>
          </p:nvPr>
        </p:nvSpPr>
        <p:spPr>
          <a:xfrm>
            <a:off x="1979712" y="5301208"/>
            <a:ext cx="6336704" cy="864096"/>
          </a:xfrm>
        </p:spPr>
        <p:txBody>
          <a:bodyPr>
            <a:normAutofit/>
          </a:bodyPr>
          <a:lstStyle/>
          <a:p>
            <a:r>
              <a:rPr lang="id-ID" sz="2800" b="1" dirty="0" smtClean="0">
                <a:solidFill>
                  <a:schemeClr val="accent3">
                    <a:lumMod val="50000"/>
                  </a:schemeClr>
                </a:solidFill>
                <a:latin typeface="Comic Sans MS" pitchFamily="66" charset="0"/>
              </a:rPr>
              <a:t>Teori </a:t>
            </a:r>
            <a:r>
              <a:rPr lang="en-US" sz="2800" b="1" dirty="0" err="1" smtClean="0">
                <a:solidFill>
                  <a:schemeClr val="accent3">
                    <a:lumMod val="50000"/>
                  </a:schemeClr>
                </a:solidFill>
                <a:latin typeface="Comic Sans MS" pitchFamily="66" charset="0"/>
              </a:rPr>
              <a:t>Kontigensi</a:t>
            </a:r>
            <a:r>
              <a:rPr lang="en-US" sz="2800" b="1" dirty="0" smtClean="0">
                <a:solidFill>
                  <a:schemeClr val="accent3">
                    <a:lumMod val="50000"/>
                  </a:schemeClr>
                </a:solidFill>
                <a:latin typeface="Comic Sans MS" pitchFamily="66" charset="0"/>
              </a:rPr>
              <a:t> </a:t>
            </a:r>
            <a:r>
              <a:rPr lang="en-US" sz="2800" b="1" dirty="0" err="1" smtClean="0">
                <a:solidFill>
                  <a:schemeClr val="accent3">
                    <a:lumMod val="50000"/>
                  </a:schemeClr>
                </a:solidFill>
                <a:latin typeface="Comic Sans MS" pitchFamily="66" charset="0"/>
              </a:rPr>
              <a:t>Kepemimpinan</a:t>
            </a:r>
            <a:endParaRPr lang="id-ID" sz="2200" dirty="0">
              <a:latin typeface="Comic Sans MS" pitchFamily="66" charset="0"/>
            </a:endParaRPr>
          </a:p>
        </p:txBody>
      </p:sp>
    </p:spTree>
    <p:extLst>
      <p:ext uri="{BB962C8B-B14F-4D97-AF65-F5344CB8AC3E}">
        <p14:creationId xmlns:p14="http://schemas.microsoft.com/office/powerpoint/2010/main" val="56852910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Right Arrow 8"/>
          <p:cNvSpPr/>
          <p:nvPr/>
        </p:nvSpPr>
        <p:spPr>
          <a:xfrm rot="5400000">
            <a:off x="3841400" y="2215384"/>
            <a:ext cx="1389191" cy="360040"/>
          </a:xfrm>
          <a:prstGeom prst="rightArrow">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Right Arrow 9"/>
          <p:cNvSpPr/>
          <p:nvPr/>
        </p:nvSpPr>
        <p:spPr>
          <a:xfrm>
            <a:off x="3203848" y="3024572"/>
            <a:ext cx="2664296" cy="332420"/>
          </a:xfrm>
          <a:prstGeom prst="rightArrow">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Rectangle 10"/>
          <p:cNvSpPr/>
          <p:nvPr/>
        </p:nvSpPr>
        <p:spPr>
          <a:xfrm>
            <a:off x="899592" y="2780928"/>
            <a:ext cx="2376264" cy="432048"/>
          </a:xfrm>
          <a:prstGeom prst="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accent3">
                    <a:lumMod val="50000"/>
                  </a:schemeClr>
                </a:solidFill>
                <a:latin typeface="Comic Sans MS" pitchFamily="66" charset="0"/>
              </a:rPr>
              <a:t>Leader Intelligence</a:t>
            </a:r>
            <a:endParaRPr lang="id-ID" dirty="0">
              <a:solidFill>
                <a:schemeClr val="accent3">
                  <a:lumMod val="50000"/>
                </a:schemeClr>
              </a:solidFill>
              <a:latin typeface="Comic Sans MS" pitchFamily="66" charset="0"/>
            </a:endParaRPr>
          </a:p>
        </p:txBody>
      </p:sp>
      <p:sp>
        <p:nvSpPr>
          <p:cNvPr id="12" name="Rectangle 11"/>
          <p:cNvSpPr/>
          <p:nvPr/>
        </p:nvSpPr>
        <p:spPr>
          <a:xfrm>
            <a:off x="899592" y="3212976"/>
            <a:ext cx="2376264" cy="432048"/>
          </a:xfrm>
          <a:prstGeom prst="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accent3">
                    <a:lumMod val="50000"/>
                  </a:schemeClr>
                </a:solidFill>
                <a:latin typeface="Comic Sans MS" pitchFamily="66" charset="0"/>
              </a:rPr>
              <a:t>Leader Experience</a:t>
            </a:r>
            <a:endParaRPr lang="id-ID" dirty="0">
              <a:solidFill>
                <a:schemeClr val="accent3">
                  <a:lumMod val="50000"/>
                </a:schemeClr>
              </a:solidFill>
              <a:latin typeface="Comic Sans MS" pitchFamily="66" charset="0"/>
            </a:endParaRPr>
          </a:p>
        </p:txBody>
      </p:sp>
      <p:sp>
        <p:nvSpPr>
          <p:cNvPr id="13" name="Rectangle 12"/>
          <p:cNvSpPr/>
          <p:nvPr/>
        </p:nvSpPr>
        <p:spPr>
          <a:xfrm>
            <a:off x="3491880" y="1340768"/>
            <a:ext cx="2088232" cy="864096"/>
          </a:xfrm>
          <a:prstGeom prst="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accent3">
                    <a:lumMod val="50000"/>
                  </a:schemeClr>
                </a:solidFill>
                <a:latin typeface="Comic Sans MS" pitchFamily="66" charset="0"/>
              </a:rPr>
              <a:t>Social Stress For Leader</a:t>
            </a:r>
            <a:endParaRPr lang="id-ID" dirty="0">
              <a:solidFill>
                <a:schemeClr val="accent3">
                  <a:lumMod val="50000"/>
                </a:schemeClr>
              </a:solidFill>
              <a:latin typeface="Comic Sans MS" pitchFamily="66" charset="0"/>
            </a:endParaRPr>
          </a:p>
        </p:txBody>
      </p:sp>
      <p:sp>
        <p:nvSpPr>
          <p:cNvPr id="14" name="Rectangle 13"/>
          <p:cNvSpPr/>
          <p:nvPr/>
        </p:nvSpPr>
        <p:spPr>
          <a:xfrm>
            <a:off x="5940152" y="2780927"/>
            <a:ext cx="2376264" cy="864097"/>
          </a:xfrm>
          <a:prstGeom prst="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accent3">
                    <a:lumMod val="50000"/>
                  </a:schemeClr>
                </a:solidFill>
                <a:latin typeface="Comic Sans MS" pitchFamily="66" charset="0"/>
              </a:rPr>
              <a:t>Decision Quality</a:t>
            </a:r>
            <a:endParaRPr lang="id-ID" dirty="0">
              <a:solidFill>
                <a:schemeClr val="accent3">
                  <a:lumMod val="50000"/>
                </a:schemeClr>
              </a:solidFill>
              <a:latin typeface="Comic Sans MS" pitchFamily="66" charset="0"/>
            </a:endParaRPr>
          </a:p>
        </p:txBody>
      </p:sp>
      <p:sp>
        <p:nvSpPr>
          <p:cNvPr id="15" name="Rectangle 14"/>
          <p:cNvSpPr/>
          <p:nvPr/>
        </p:nvSpPr>
        <p:spPr>
          <a:xfrm>
            <a:off x="899592" y="3933056"/>
            <a:ext cx="7415697" cy="369332"/>
          </a:xfrm>
          <a:prstGeom prst="rect">
            <a:avLst/>
          </a:prstGeom>
          <a:noFill/>
          <a:ln>
            <a:noFill/>
          </a:ln>
        </p:spPr>
        <p:txBody>
          <a:bodyPr wrap="square">
            <a:spAutoFit/>
          </a:bodyPr>
          <a:lstStyle/>
          <a:p>
            <a:pPr algn="ctr"/>
            <a:r>
              <a:rPr lang="id-ID" dirty="0">
                <a:solidFill>
                  <a:schemeClr val="accent3">
                    <a:lumMod val="50000"/>
                  </a:schemeClr>
                </a:solidFill>
                <a:latin typeface="Comic Sans MS" pitchFamily="66" charset="0"/>
              </a:rPr>
              <a:t>Hubungan </a:t>
            </a:r>
            <a:r>
              <a:rPr lang="id-ID" dirty="0" smtClean="0">
                <a:solidFill>
                  <a:schemeClr val="accent3">
                    <a:lumMod val="50000"/>
                  </a:schemeClr>
                </a:solidFill>
                <a:latin typeface="Comic Sans MS" pitchFamily="66" charset="0"/>
              </a:rPr>
              <a:t>Sebab Akibat </a:t>
            </a:r>
            <a:r>
              <a:rPr lang="id-ID" dirty="0">
                <a:solidFill>
                  <a:schemeClr val="accent3">
                    <a:lumMod val="50000"/>
                  </a:schemeClr>
                </a:solidFill>
                <a:latin typeface="Comic Sans MS" pitchFamily="66" charset="0"/>
              </a:rPr>
              <a:t>Utama dalam Teori Sumber Daya Kognitif</a:t>
            </a:r>
          </a:p>
        </p:txBody>
      </p:sp>
    </p:spTree>
    <p:extLst>
      <p:ext uri="{BB962C8B-B14F-4D97-AF65-F5344CB8AC3E}">
        <p14:creationId xmlns:p14="http://schemas.microsoft.com/office/powerpoint/2010/main" val="110036828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p:cNvGraphicFramePr>
            <a:graphicFrameLocks noGrp="1"/>
          </p:cNvGraphicFramePr>
          <p:nvPr>
            <p:extLst>
              <p:ext uri="{D42A27DB-BD31-4B8C-83A1-F6EECF244321}">
                <p14:modId xmlns:p14="http://schemas.microsoft.com/office/powerpoint/2010/main" val="3105812931"/>
              </p:ext>
            </p:extLst>
          </p:nvPr>
        </p:nvGraphicFramePr>
        <p:xfrm>
          <a:off x="251520" y="44624"/>
          <a:ext cx="8712968" cy="6734946"/>
        </p:xfrm>
        <a:graphic>
          <a:graphicData uri="http://schemas.openxmlformats.org/drawingml/2006/table">
            <a:tbl>
              <a:tblPr firstRow="1" bandRow="1">
                <a:tableStyleId>{F5AB1C69-6EDB-4FF4-983F-18BD219EF322}</a:tableStyleId>
              </a:tblPr>
              <a:tblGrid>
                <a:gridCol w="2520280"/>
                <a:gridCol w="6192688"/>
              </a:tblGrid>
              <a:tr h="447462">
                <a:tc gridSpan="2">
                  <a:txBody>
                    <a:bodyPr/>
                    <a:lstStyle/>
                    <a:p>
                      <a:pPr algn="ctr"/>
                      <a:r>
                        <a:rPr lang="id-ID" sz="2000" b="0" dirty="0" smtClean="0">
                          <a:solidFill>
                            <a:schemeClr val="bg1"/>
                          </a:solidFill>
                          <a:latin typeface="Comic Sans MS" pitchFamily="66" charset="0"/>
                          <a:cs typeface="Arial" pitchFamily="34" charset="0"/>
                        </a:rPr>
                        <a:t>Pedoman</a:t>
                      </a:r>
                      <a:r>
                        <a:rPr lang="id-ID" sz="2000" b="0" baseline="0" dirty="0" smtClean="0">
                          <a:solidFill>
                            <a:schemeClr val="bg1"/>
                          </a:solidFill>
                          <a:latin typeface="Comic Sans MS" pitchFamily="66" charset="0"/>
                          <a:cs typeface="Arial" pitchFamily="34" charset="0"/>
                        </a:rPr>
                        <a:t> Bagi Para Manajer</a:t>
                      </a:r>
                      <a:endParaRPr lang="id-ID" sz="2000" b="0" dirty="0">
                        <a:solidFill>
                          <a:schemeClr val="bg1"/>
                        </a:solidFill>
                        <a:latin typeface="Comic Sans MS" pitchFamily="66" charset="0"/>
                        <a:cs typeface="Arial" pitchFamily="34" charset="0"/>
                      </a:endParaRPr>
                    </a:p>
                  </a:txBody>
                  <a:tcPr/>
                </a:tc>
                <a:tc hMerge="1">
                  <a:txBody>
                    <a:bodyPr/>
                    <a:lstStyle/>
                    <a:p>
                      <a:endParaRPr lang="id-ID" dirty="0"/>
                    </a:p>
                  </a:txBody>
                  <a:tcPr/>
                </a:tc>
              </a:tr>
              <a:tr h="1640770">
                <a:tc>
                  <a:txBody>
                    <a:bodyPr/>
                    <a:lstStyle/>
                    <a:p>
                      <a:r>
                        <a:rPr lang="en-US" sz="1800" b="0" dirty="0" err="1" smtClean="0">
                          <a:solidFill>
                            <a:schemeClr val="tx1"/>
                          </a:solidFill>
                          <a:latin typeface="Comic Sans MS" pitchFamily="66" charset="0"/>
                          <a:cs typeface="Arial" pitchFamily="34" charset="0"/>
                        </a:rPr>
                        <a:t>Menggunakan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lebih</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banyak</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perencanaan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untuk</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tugas</a:t>
                      </a:r>
                      <a:r>
                        <a:rPr lang="en-US" sz="1800" b="0" dirty="0" smtClean="0">
                          <a:solidFill>
                            <a:schemeClr val="tx1"/>
                          </a:solidFill>
                          <a:latin typeface="Comic Sans MS" pitchFamily="66" charset="0"/>
                          <a:cs typeface="Arial" pitchFamily="34" charset="0"/>
                        </a:rPr>
                        <a:t> yang </a:t>
                      </a:r>
                      <a:r>
                        <a:rPr lang="en-US" sz="1800" b="0" dirty="0" err="1" smtClean="0">
                          <a:solidFill>
                            <a:schemeClr val="tx1"/>
                          </a:solidFill>
                          <a:latin typeface="Comic Sans MS" pitchFamily="66" charset="0"/>
                          <a:cs typeface="Arial" pitchFamily="34" charset="0"/>
                        </a:rPr>
                        <a:t>panjang</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dan</a:t>
                      </a:r>
                      <a:r>
                        <a:rPr lang="en-US" sz="1800" b="0" dirty="0" smtClean="0">
                          <a:solidFill>
                            <a:schemeClr val="tx1"/>
                          </a:solidFill>
                          <a:latin typeface="Comic Sans MS" pitchFamily="66" charset="0"/>
                          <a:cs typeface="Arial" pitchFamily="34" charset="0"/>
                        </a:rPr>
                        <a:t> </a:t>
                      </a:r>
                      <a:r>
                        <a:rPr lang="id-ID" sz="1800" b="0" dirty="0" smtClean="0">
                          <a:solidFill>
                            <a:schemeClr val="tx1"/>
                          </a:solidFill>
                          <a:latin typeface="Comic Sans MS" pitchFamily="66" charset="0"/>
                          <a:cs typeface="Arial" pitchFamily="34" charset="0"/>
                        </a:rPr>
                        <a:t>kompleks</a:t>
                      </a:r>
                      <a:endParaRPr lang="id-ID" sz="1800" b="0" dirty="0">
                        <a:solidFill>
                          <a:schemeClr val="tx1"/>
                        </a:solidFill>
                        <a:latin typeface="Comic Sans MS" pitchFamily="66" charset="0"/>
                        <a:cs typeface="Arial" pitchFamily="34" charset="0"/>
                      </a:endParaRPr>
                    </a:p>
                  </a:txBody>
                  <a:tcPr/>
                </a:tc>
                <a:tc>
                  <a:txBody>
                    <a:bodyPr/>
                    <a:lstStyle/>
                    <a:p>
                      <a:r>
                        <a:rPr lang="en-US" sz="1800" b="0" dirty="0" err="1" smtClean="0">
                          <a:solidFill>
                            <a:schemeClr val="tx1"/>
                          </a:solidFill>
                          <a:latin typeface="Comic Sans MS" pitchFamily="66" charset="0"/>
                          <a:cs typeface="Arial" pitchFamily="34" charset="0"/>
                        </a:rPr>
                        <a:t>Menyelesaikan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tugas</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dgn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berhasil</a:t>
                      </a:r>
                      <a:r>
                        <a:rPr lang="en-US" sz="1800" b="0" dirty="0" smtClean="0">
                          <a:solidFill>
                            <a:schemeClr val="tx1"/>
                          </a:solidFill>
                          <a:latin typeface="Comic Sans MS" pitchFamily="66" charset="0"/>
                          <a:cs typeface="Arial" pitchFamily="34" charset="0"/>
                        </a:rPr>
                        <a:t>,</a:t>
                      </a:r>
                      <a:r>
                        <a:rPr lang="id-ID"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tepat</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waktu</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dgn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pengeluaran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sumber</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daya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yg</a:t>
                      </a:r>
                      <a:r>
                        <a:rPr lang="en-US" sz="1800" b="0" dirty="0" smtClean="0">
                          <a:solidFill>
                            <a:schemeClr val="tx1"/>
                          </a:solidFill>
                          <a:latin typeface="Comic Sans MS" pitchFamily="66" charset="0"/>
                          <a:cs typeface="Arial" pitchFamily="34" charset="0"/>
                        </a:rPr>
                        <a:t> minimum </a:t>
                      </a:r>
                      <a:r>
                        <a:rPr lang="en-US" sz="1800" b="0" dirty="0" err="1" smtClean="0">
                          <a:solidFill>
                            <a:schemeClr val="tx1"/>
                          </a:solidFill>
                          <a:latin typeface="Comic Sans MS" pitchFamily="66" charset="0"/>
                          <a:cs typeface="Arial" pitchFamily="34" charset="0"/>
                        </a:rPr>
                        <a:t>membutuhkan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perencanaan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yg</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teliti</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atas</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aktivitas</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itu</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Perencanaan</a:t>
                      </a:r>
                      <a:r>
                        <a:rPr lang="en-US" sz="1800" b="0" dirty="0" smtClean="0">
                          <a:solidFill>
                            <a:schemeClr val="tx1"/>
                          </a:solidFill>
                          <a:latin typeface="Comic Sans MS" pitchFamily="66" charset="0"/>
                          <a:cs typeface="Arial" pitchFamily="34" charset="0"/>
                        </a:rPr>
                        <a:t> paling </a:t>
                      </a:r>
                      <a:r>
                        <a:rPr lang="en-US" sz="1800" b="0" dirty="0" err="1" smtClean="0">
                          <a:solidFill>
                            <a:schemeClr val="tx1"/>
                          </a:solidFill>
                          <a:latin typeface="Comic Sans MS" pitchFamily="66" charset="0"/>
                          <a:cs typeface="Arial" pitchFamily="34" charset="0"/>
                        </a:rPr>
                        <a:t>berguna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awal</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lingkungannya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relatif</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dapat</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diprediksi</a:t>
                      </a:r>
                      <a:r>
                        <a:rPr lang="en-US" sz="1800" b="0" dirty="0" smtClean="0">
                          <a:solidFill>
                            <a:schemeClr val="tx1"/>
                          </a:solidFill>
                          <a:latin typeface="Comic Sans MS" pitchFamily="66" charset="0"/>
                          <a:cs typeface="Arial" pitchFamily="34" charset="0"/>
                        </a:rPr>
                        <a:t>.</a:t>
                      </a:r>
                      <a:endParaRPr lang="id-ID" sz="1800" b="0" dirty="0">
                        <a:solidFill>
                          <a:schemeClr val="tx1"/>
                        </a:solidFill>
                        <a:latin typeface="Comic Sans MS" pitchFamily="66" charset="0"/>
                        <a:cs typeface="Arial" pitchFamily="34" charset="0"/>
                      </a:endParaRPr>
                    </a:p>
                  </a:txBody>
                  <a:tcPr/>
                </a:tc>
              </a:tr>
              <a:tr h="1652165">
                <a:tc>
                  <a:txBody>
                    <a:bodyPr/>
                    <a:lstStyle/>
                    <a:p>
                      <a:r>
                        <a:rPr lang="en-US" sz="1800" b="0" dirty="0" err="1" smtClean="0">
                          <a:solidFill>
                            <a:schemeClr val="tx1"/>
                          </a:solidFill>
                          <a:latin typeface="Comic Sans MS" pitchFamily="66" charset="0"/>
                          <a:cs typeface="Arial" pitchFamily="34" charset="0"/>
                        </a:rPr>
                        <a:t>Banyak</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berkonsultasi</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dengan</a:t>
                      </a:r>
                      <a:r>
                        <a:rPr lang="en-US" sz="1800" b="0" dirty="0" smtClean="0">
                          <a:solidFill>
                            <a:schemeClr val="tx1"/>
                          </a:solidFill>
                          <a:latin typeface="Comic Sans MS" pitchFamily="66" charset="0"/>
                          <a:cs typeface="Arial" pitchFamily="34" charset="0"/>
                        </a:rPr>
                        <a:t> orang yang </a:t>
                      </a:r>
                      <a:r>
                        <a:rPr lang="en-US" sz="1800" b="0" dirty="0" err="1" smtClean="0">
                          <a:solidFill>
                            <a:schemeClr val="tx1"/>
                          </a:solidFill>
                          <a:latin typeface="Comic Sans MS" pitchFamily="66" charset="0"/>
                          <a:cs typeface="Arial" pitchFamily="34" charset="0"/>
                        </a:rPr>
                        <a:t>memiliki</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pengetahuan</a:t>
                      </a:r>
                      <a:r>
                        <a:rPr lang="en-US" sz="1800" b="0" dirty="0" smtClean="0">
                          <a:solidFill>
                            <a:schemeClr val="tx1"/>
                          </a:solidFill>
                          <a:latin typeface="Comic Sans MS" pitchFamily="66" charset="0"/>
                          <a:cs typeface="Arial" pitchFamily="34" charset="0"/>
                        </a:rPr>
                        <a:t> yang </a:t>
                      </a:r>
                      <a:r>
                        <a:rPr lang="en-US" sz="1800" b="0" dirty="0" err="1" smtClean="0">
                          <a:solidFill>
                            <a:schemeClr val="tx1"/>
                          </a:solidFill>
                          <a:latin typeface="Comic Sans MS" pitchFamily="66" charset="0"/>
                          <a:cs typeface="Arial" pitchFamily="34" charset="0"/>
                        </a:rPr>
                        <a:t>relevan</a:t>
                      </a:r>
                      <a:endParaRPr lang="id-ID" sz="1800" b="0" dirty="0">
                        <a:solidFill>
                          <a:schemeClr val="tx1"/>
                        </a:solidFill>
                        <a:latin typeface="Comic Sans MS" pitchFamily="66" charset="0"/>
                        <a:cs typeface="Arial" pitchFamily="34" charset="0"/>
                      </a:endParaRPr>
                    </a:p>
                  </a:txBody>
                  <a:tcPr/>
                </a:tc>
                <a:tc>
                  <a:txBody>
                    <a:bodyPr/>
                    <a:lstStyle/>
                    <a:p>
                      <a:r>
                        <a:rPr lang="en-US" sz="1800" b="0" dirty="0" err="1" smtClean="0">
                          <a:solidFill>
                            <a:schemeClr val="tx1"/>
                          </a:solidFill>
                          <a:latin typeface="Comic Sans MS" pitchFamily="66" charset="0"/>
                          <a:cs typeface="Arial" pitchFamily="34" charset="0"/>
                        </a:rPr>
                        <a:t>Resep</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utama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dari</a:t>
                      </a:r>
                      <a:r>
                        <a:rPr lang="en-US" sz="1800" b="0" dirty="0" smtClean="0">
                          <a:solidFill>
                            <a:schemeClr val="tx1"/>
                          </a:solidFill>
                          <a:latin typeface="Comic Sans MS" pitchFamily="66" charset="0"/>
                          <a:cs typeface="Arial" pitchFamily="34" charset="0"/>
                        </a:rPr>
                        <a:t> model Vroom-</a:t>
                      </a:r>
                      <a:r>
                        <a:rPr lang="en-US" sz="1800" b="0" dirty="0" err="1" smtClean="0">
                          <a:solidFill>
                            <a:schemeClr val="tx1"/>
                          </a:solidFill>
                          <a:latin typeface="Comic Sans MS" pitchFamily="66" charset="0"/>
                          <a:cs typeface="Arial" pitchFamily="34" charset="0"/>
                        </a:rPr>
                        <a:t>Yetton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adalah</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kebutuhan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akan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kepemimpinan</a:t>
                      </a:r>
                      <a:r>
                        <a:rPr lang="en-US" sz="1800" b="0" dirty="0" smtClean="0">
                          <a:solidFill>
                            <a:schemeClr val="tx1"/>
                          </a:solidFill>
                          <a:latin typeface="Comic Sans MS" pitchFamily="66" charset="0"/>
                          <a:cs typeface="Arial" pitchFamily="34" charset="0"/>
                        </a:rPr>
                        <a:t> yang </a:t>
                      </a:r>
                      <a:r>
                        <a:rPr lang="en-US" sz="1800" b="0" dirty="0" err="1" smtClean="0">
                          <a:solidFill>
                            <a:schemeClr val="tx1"/>
                          </a:solidFill>
                          <a:latin typeface="Comic Sans MS" pitchFamily="66" charset="0"/>
                          <a:cs typeface="Arial" pitchFamily="34" charset="0"/>
                        </a:rPr>
                        <a:t>lebih</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partisipatif</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saat</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terdapat</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sebuah</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tugas</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yg</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rumit</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tidak</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terstruktur</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bawahan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memiliki</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pengetahuan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yg</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relevan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dan</a:t>
                      </a:r>
                      <a:r>
                        <a:rPr lang="en-US" sz="1800" b="0" dirty="0" smtClean="0">
                          <a:solidFill>
                            <a:schemeClr val="tx1"/>
                          </a:solidFill>
                          <a:latin typeface="Comic Sans MS" pitchFamily="66" charset="0"/>
                          <a:cs typeface="Arial" pitchFamily="34" charset="0"/>
                        </a:rPr>
                        <a:t> ide </a:t>
                      </a:r>
                      <a:r>
                        <a:rPr lang="en-US" sz="1800" b="0" dirty="0" err="1" smtClean="0">
                          <a:solidFill>
                            <a:schemeClr val="tx1"/>
                          </a:solidFill>
                          <a:latin typeface="Comic Sans MS" pitchFamily="66" charset="0"/>
                          <a:cs typeface="Arial" pitchFamily="34" charset="0"/>
                        </a:rPr>
                        <a:t>kreatif</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mengenai</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bagaimana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melakukan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tugas</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itu</a:t>
                      </a:r>
                      <a:r>
                        <a:rPr lang="en-US" sz="1800" b="0" dirty="0" smtClean="0">
                          <a:solidFill>
                            <a:schemeClr val="tx1"/>
                          </a:solidFill>
                          <a:latin typeface="Comic Sans MS" pitchFamily="66" charset="0"/>
                          <a:cs typeface="Arial" pitchFamily="34" charset="0"/>
                        </a:rPr>
                        <a:t>.</a:t>
                      </a:r>
                      <a:endParaRPr lang="id-ID" sz="1800" b="0" dirty="0">
                        <a:solidFill>
                          <a:schemeClr val="tx1"/>
                        </a:solidFill>
                        <a:latin typeface="Comic Sans MS" pitchFamily="66" charset="0"/>
                        <a:cs typeface="Arial" pitchFamily="34" charset="0"/>
                      </a:endParaRPr>
                    </a:p>
                  </a:txBody>
                  <a:tcPr/>
                </a:tc>
              </a:tr>
              <a:tr h="1652165">
                <a:tc>
                  <a:txBody>
                    <a:bodyPr/>
                    <a:lstStyle/>
                    <a:p>
                      <a:r>
                        <a:rPr lang="en-US" sz="1800" b="0" dirty="0" err="1" smtClean="0">
                          <a:solidFill>
                            <a:schemeClr val="tx1"/>
                          </a:solidFill>
                          <a:latin typeface="Comic Sans MS" pitchFamily="66" charset="0"/>
                          <a:cs typeface="Arial" pitchFamily="34" charset="0"/>
                        </a:rPr>
                        <a:t>Memberikan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lebih</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banyak</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arahan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bagi</a:t>
                      </a:r>
                      <a:r>
                        <a:rPr lang="en-US" sz="1800" b="0" dirty="0" smtClean="0">
                          <a:solidFill>
                            <a:schemeClr val="tx1"/>
                          </a:solidFill>
                          <a:latin typeface="Comic Sans MS" pitchFamily="66" charset="0"/>
                          <a:cs typeface="Arial" pitchFamily="34" charset="0"/>
                        </a:rPr>
                        <a:t> orang yang </a:t>
                      </a:r>
                      <a:r>
                        <a:rPr lang="en-US" sz="1800" b="0" dirty="0" err="1" smtClean="0">
                          <a:solidFill>
                            <a:schemeClr val="tx1"/>
                          </a:solidFill>
                          <a:latin typeface="Comic Sans MS" pitchFamily="66" charset="0"/>
                          <a:cs typeface="Arial" pitchFamily="34" charset="0"/>
                        </a:rPr>
                        <a:t>memiliki</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peran</a:t>
                      </a:r>
                      <a:r>
                        <a:rPr lang="en-US" sz="1800" b="0" dirty="0" smtClean="0">
                          <a:solidFill>
                            <a:schemeClr val="tx1"/>
                          </a:solidFill>
                          <a:latin typeface="Comic Sans MS" pitchFamily="66" charset="0"/>
                          <a:cs typeface="Arial" pitchFamily="34" charset="0"/>
                        </a:rPr>
                        <a:t> yang </a:t>
                      </a:r>
                      <a:r>
                        <a:rPr lang="en-US" sz="1800" b="0" dirty="0" err="1" smtClean="0">
                          <a:solidFill>
                            <a:schemeClr val="tx1"/>
                          </a:solidFill>
                          <a:latin typeface="Comic Sans MS" pitchFamily="66" charset="0"/>
                          <a:cs typeface="Arial" pitchFamily="34" charset="0"/>
                        </a:rPr>
                        <a:t>saling</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tergantung</a:t>
                      </a:r>
                      <a:endParaRPr lang="id-ID" sz="1800" b="0" dirty="0">
                        <a:solidFill>
                          <a:schemeClr val="tx1"/>
                        </a:solidFill>
                        <a:latin typeface="Comic Sans MS" pitchFamily="66" charset="0"/>
                        <a:cs typeface="Arial" pitchFamily="34" charset="0"/>
                      </a:endParaRPr>
                    </a:p>
                  </a:txBody>
                  <a:tcPr/>
                </a:tc>
                <a:tc>
                  <a:txBody>
                    <a:bodyPr/>
                    <a:lstStyle/>
                    <a:p>
                      <a:r>
                        <a:rPr lang="en-US" sz="1800" b="0" dirty="0" err="1" smtClean="0">
                          <a:solidFill>
                            <a:schemeClr val="tx1"/>
                          </a:solidFill>
                          <a:latin typeface="Comic Sans MS" pitchFamily="66" charset="0"/>
                          <a:cs typeface="Arial" pitchFamily="34" charset="0"/>
                        </a:rPr>
                        <a:t>Ketergantungan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peran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anggota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kelompok</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meningkatkan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ambiguitas</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peran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karena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membutuhkan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penyesuaian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bersama</a:t>
                      </a:r>
                      <a:r>
                        <a:rPr lang="en-US" sz="1800" b="0" dirty="0" smtClean="0">
                          <a:solidFill>
                            <a:schemeClr val="tx1"/>
                          </a:solidFill>
                          <a:latin typeface="Comic Sans MS" pitchFamily="66" charset="0"/>
                          <a:cs typeface="Arial" pitchFamily="34" charset="0"/>
                        </a:rPr>
                        <a:t> yang </a:t>
                      </a:r>
                      <a:r>
                        <a:rPr lang="en-US" sz="1800" b="0" dirty="0" err="1" smtClean="0">
                          <a:solidFill>
                            <a:schemeClr val="tx1"/>
                          </a:solidFill>
                          <a:latin typeface="Comic Sans MS" pitchFamily="66" charset="0"/>
                          <a:cs typeface="Arial" pitchFamily="34" charset="0"/>
                        </a:rPr>
                        <a:t>sering</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dalam</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perilaku</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Sebuah</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tim</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tidak</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akan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mencapai</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kinerja</a:t>
                      </a:r>
                      <a:r>
                        <a:rPr lang="en-US" sz="1800" b="0" dirty="0" smtClean="0">
                          <a:solidFill>
                            <a:schemeClr val="tx1"/>
                          </a:solidFill>
                          <a:latin typeface="Comic Sans MS" pitchFamily="66" charset="0"/>
                          <a:cs typeface="Arial" pitchFamily="34" charset="0"/>
                        </a:rPr>
                        <a:t> yang </a:t>
                      </a:r>
                      <a:r>
                        <a:rPr lang="en-US" sz="1800" b="0" dirty="0" err="1" smtClean="0">
                          <a:solidFill>
                            <a:schemeClr val="tx1"/>
                          </a:solidFill>
                          <a:latin typeface="Comic Sans MS" pitchFamily="66" charset="0"/>
                          <a:cs typeface="Arial" pitchFamily="34" charset="0"/>
                        </a:rPr>
                        <a:t>tinggi,kecuali</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tindakan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para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anggotanya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amat</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terkoordinasi</a:t>
                      </a:r>
                      <a:r>
                        <a:rPr lang="en-US" sz="1800" b="0" dirty="0" smtClean="0">
                          <a:solidFill>
                            <a:schemeClr val="tx1"/>
                          </a:solidFill>
                          <a:latin typeface="Comic Sans MS" pitchFamily="66" charset="0"/>
                          <a:cs typeface="Arial" pitchFamily="34" charset="0"/>
                        </a:rPr>
                        <a:t>.</a:t>
                      </a:r>
                      <a:endParaRPr lang="id-ID" sz="1800" b="0" dirty="0">
                        <a:solidFill>
                          <a:schemeClr val="tx1"/>
                        </a:solidFill>
                        <a:latin typeface="Comic Sans MS" pitchFamily="66" charset="0"/>
                        <a:cs typeface="Arial" pitchFamily="34" charset="0"/>
                      </a:endParaRPr>
                    </a:p>
                  </a:txBody>
                  <a:tcPr/>
                </a:tc>
              </a:tr>
              <a:tr h="1342384">
                <a:tc>
                  <a:txBody>
                    <a:bodyPr/>
                    <a:lstStyle/>
                    <a:p>
                      <a:r>
                        <a:rPr lang="id-ID" sz="1800" dirty="0" smtClean="0">
                          <a:solidFill>
                            <a:schemeClr val="tx1"/>
                          </a:solidFill>
                          <a:latin typeface="Comic Sans MS" pitchFamily="66" charset="0"/>
                        </a:rPr>
                        <a:t>Berikan lebih banyak arahan dan pengarahan saat ada krisis.</a:t>
                      </a:r>
                      <a:endParaRPr lang="id-ID" sz="1800" b="0" dirty="0">
                        <a:solidFill>
                          <a:schemeClr val="tx1"/>
                        </a:solidFill>
                        <a:latin typeface="Comic Sans MS" pitchFamily="66" charset="0"/>
                        <a:cs typeface="Arial" pitchFamily="34" charset="0"/>
                      </a:endParaRPr>
                    </a:p>
                  </a:txBody>
                  <a:tcPr/>
                </a:tc>
                <a:tc>
                  <a:txBody>
                    <a:bodyPr/>
                    <a:lstStyle/>
                    <a:p>
                      <a:r>
                        <a:rPr lang="en-US" sz="1800" b="0" dirty="0" err="1" smtClean="0">
                          <a:solidFill>
                            <a:schemeClr val="tx1"/>
                          </a:solidFill>
                          <a:latin typeface="Comic Sans MS" pitchFamily="66" charset="0"/>
                          <a:cs typeface="Arial" pitchFamily="34" charset="0"/>
                        </a:rPr>
                        <a:t>Seorang</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manajer</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dapat</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membantu</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mencegah</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tekanan</a:t>
                      </a:r>
                      <a:r>
                        <a:rPr lang="en-US" sz="1800" b="0" dirty="0" smtClean="0">
                          <a:solidFill>
                            <a:schemeClr val="tx1"/>
                          </a:solidFill>
                          <a:latin typeface="Comic Sans MS" pitchFamily="66" charset="0"/>
                          <a:cs typeface="Arial" pitchFamily="34" charset="0"/>
                        </a:rPr>
                        <a:t> yang </a:t>
                      </a:r>
                      <a:r>
                        <a:rPr lang="en-US" sz="1800" b="0" dirty="0" err="1" smtClean="0">
                          <a:solidFill>
                            <a:schemeClr val="tx1"/>
                          </a:solidFill>
                          <a:latin typeface="Comic Sans MS" pitchFamily="66" charset="0"/>
                          <a:cs typeface="Arial" pitchFamily="34" charset="0"/>
                        </a:rPr>
                        <a:t>tidak</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perlu</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bagi</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bawahan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dengan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menerjemahkan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peristiwa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yg</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mengancam</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dan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menekankan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elemen</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positif</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bukannya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membuatkan</a:t>
                      </a:r>
                      <a:r>
                        <a:rPr lang="en-US" sz="1800" b="0" dirty="0" smtClean="0">
                          <a:solidFill>
                            <a:schemeClr val="tx1"/>
                          </a:solidFill>
                          <a:latin typeface="Comic Sans MS" pitchFamily="66" charset="0"/>
                          <a:cs typeface="Arial" pitchFamily="34" charset="0"/>
                        </a:rPr>
                        <a:t> orang </a:t>
                      </a:r>
                      <a:r>
                        <a:rPr lang="en-US" sz="1800" b="0" dirty="0" err="1" smtClean="0">
                          <a:solidFill>
                            <a:schemeClr val="tx1"/>
                          </a:solidFill>
                          <a:latin typeface="Comic Sans MS" pitchFamily="66" charset="0"/>
                          <a:cs typeface="Arial" pitchFamily="34" charset="0"/>
                        </a:rPr>
                        <a:t>berfokus</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pada</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hal</a:t>
                      </a:r>
                      <a:r>
                        <a:rPr lang="en-US" sz="1800" b="0" dirty="0" smtClean="0">
                          <a:solidFill>
                            <a:schemeClr val="tx1"/>
                          </a:solidFill>
                          <a:latin typeface="Comic Sans MS" pitchFamily="66" charset="0"/>
                          <a:cs typeface="Arial" pitchFamily="34" charset="0"/>
                        </a:rPr>
                        <a:t> </a:t>
                      </a:r>
                      <a:r>
                        <a:rPr lang="en-US" sz="1800" b="0" dirty="0" err="1" smtClean="0">
                          <a:solidFill>
                            <a:schemeClr val="tx1"/>
                          </a:solidFill>
                          <a:latin typeface="Comic Sans MS" pitchFamily="66" charset="0"/>
                          <a:cs typeface="Arial" pitchFamily="34" charset="0"/>
                        </a:rPr>
                        <a:t>negatif</a:t>
                      </a:r>
                      <a:r>
                        <a:rPr lang="en-US" sz="1800" b="0" dirty="0" smtClean="0">
                          <a:solidFill>
                            <a:schemeClr val="tx1"/>
                          </a:solidFill>
                          <a:latin typeface="Comic Sans MS" pitchFamily="66" charset="0"/>
                          <a:cs typeface="Arial" pitchFamily="34" charset="0"/>
                        </a:rPr>
                        <a:t>.</a:t>
                      </a:r>
                      <a:endParaRPr lang="id-ID" sz="1800" b="0" dirty="0">
                        <a:solidFill>
                          <a:schemeClr val="tx1"/>
                        </a:solidFill>
                        <a:latin typeface="Comic Sans MS" pitchFamily="66" charset="0"/>
                        <a:cs typeface="Arial" pitchFamily="34" charset="0"/>
                      </a:endParaRPr>
                    </a:p>
                  </a:txBody>
                  <a:tcPr/>
                </a:tc>
              </a:tr>
            </a:tbl>
          </a:graphicData>
        </a:graphic>
      </p:graphicFrame>
    </p:spTree>
    <p:extLst>
      <p:ext uri="{BB962C8B-B14F-4D97-AF65-F5344CB8AC3E}">
        <p14:creationId xmlns:p14="http://schemas.microsoft.com/office/powerpoint/2010/main" val="70166980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p:cNvGraphicFramePr>
            <a:graphicFrameLocks noGrp="1"/>
          </p:cNvGraphicFramePr>
          <p:nvPr>
            <p:extLst>
              <p:ext uri="{D42A27DB-BD31-4B8C-83A1-F6EECF244321}">
                <p14:modId xmlns:p14="http://schemas.microsoft.com/office/powerpoint/2010/main" val="3822580195"/>
              </p:ext>
            </p:extLst>
          </p:nvPr>
        </p:nvGraphicFramePr>
        <p:xfrm>
          <a:off x="251520" y="72008"/>
          <a:ext cx="8712968" cy="6669360"/>
        </p:xfrm>
        <a:graphic>
          <a:graphicData uri="http://schemas.openxmlformats.org/drawingml/2006/table">
            <a:tbl>
              <a:tblPr firstRow="1" bandRow="1">
                <a:tableStyleId>{F5AB1C69-6EDB-4FF4-983F-18BD219EF322}</a:tableStyleId>
              </a:tblPr>
              <a:tblGrid>
                <a:gridCol w="2520280"/>
                <a:gridCol w="6192688"/>
              </a:tblGrid>
              <a:tr h="503662">
                <a:tc gridSpan="2">
                  <a:txBody>
                    <a:bodyPr/>
                    <a:lstStyle/>
                    <a:p>
                      <a:pPr algn="ctr"/>
                      <a:r>
                        <a:rPr lang="id-ID" sz="2000" b="0" dirty="0" smtClean="0">
                          <a:solidFill>
                            <a:schemeClr val="bg1"/>
                          </a:solidFill>
                          <a:latin typeface="Comic Sans MS" pitchFamily="66" charset="0"/>
                        </a:rPr>
                        <a:t>Pedoman</a:t>
                      </a:r>
                      <a:r>
                        <a:rPr lang="id-ID" sz="2000" b="0" baseline="0" dirty="0" smtClean="0">
                          <a:solidFill>
                            <a:schemeClr val="bg1"/>
                          </a:solidFill>
                          <a:latin typeface="Comic Sans MS" pitchFamily="66" charset="0"/>
                        </a:rPr>
                        <a:t> Bagi Para Manajer</a:t>
                      </a:r>
                      <a:endParaRPr lang="id-ID" sz="2000" b="0" dirty="0">
                        <a:solidFill>
                          <a:schemeClr val="bg1"/>
                        </a:solidFill>
                        <a:latin typeface="Comic Sans MS" pitchFamily="66" charset="0"/>
                      </a:endParaRPr>
                    </a:p>
                  </a:txBody>
                  <a:tcPr/>
                </a:tc>
                <a:tc hMerge="1">
                  <a:txBody>
                    <a:bodyPr/>
                    <a:lstStyle/>
                    <a:p>
                      <a:endParaRPr lang="id-ID" dirty="0"/>
                    </a:p>
                  </a:txBody>
                  <a:tcPr/>
                </a:tc>
              </a:tr>
              <a:tr h="2089216">
                <a:tc>
                  <a:txBody>
                    <a:bodyPr/>
                    <a:lstStyle/>
                    <a:p>
                      <a:r>
                        <a:rPr lang="en-US" sz="1800" b="0" dirty="0" err="1" smtClean="0">
                          <a:solidFill>
                            <a:schemeClr val="tx1"/>
                          </a:solidFill>
                          <a:latin typeface="Comic Sans MS" pitchFamily="66" charset="0"/>
                        </a:rPr>
                        <a:t>Mengawasi</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tugas</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kritis</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atau</a:t>
                      </a:r>
                      <a:r>
                        <a:rPr lang="en-US" sz="1800" b="0" dirty="0" smtClean="0">
                          <a:solidFill>
                            <a:schemeClr val="tx1"/>
                          </a:solidFill>
                          <a:latin typeface="Comic Sans MS" pitchFamily="66" charset="0"/>
                        </a:rPr>
                        <a:t> orang yang </a:t>
                      </a:r>
                      <a:r>
                        <a:rPr lang="en-US" sz="1800" b="0" dirty="0" err="1" smtClean="0">
                          <a:solidFill>
                            <a:schemeClr val="tx1"/>
                          </a:solidFill>
                          <a:latin typeface="Comic Sans MS" pitchFamily="66" charset="0"/>
                        </a:rPr>
                        <a:t>tidak</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dapat</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diandalkan</a:t>
                      </a:r>
                      <a:r>
                        <a:rPr lang="en-US" sz="1800" b="0" dirty="0" smtClean="0">
                          <a:solidFill>
                            <a:schemeClr val="tx1"/>
                          </a:solidFill>
                          <a:latin typeface="Comic Sans MS" pitchFamily="66" charset="0"/>
                        </a:rPr>
                        <a:t> </a:t>
                      </a:r>
                      <a:r>
                        <a:rPr lang="id-ID" sz="1800" b="0" dirty="0" smtClean="0">
                          <a:solidFill>
                            <a:schemeClr val="tx1"/>
                          </a:solidFill>
                          <a:latin typeface="Comic Sans MS" pitchFamily="66" charset="0"/>
                        </a:rPr>
                        <a:t>dengan </a:t>
                      </a:r>
                      <a:r>
                        <a:rPr lang="en-US" sz="1800" b="0" dirty="0" err="1" smtClean="0">
                          <a:solidFill>
                            <a:schemeClr val="tx1"/>
                          </a:solidFill>
                          <a:latin typeface="Comic Sans MS" pitchFamily="66" charset="0"/>
                        </a:rPr>
                        <a:t>lebih</a:t>
                      </a:r>
                      <a:r>
                        <a:rPr lang="en-US" sz="1800" b="0" dirty="0" smtClean="0">
                          <a:solidFill>
                            <a:schemeClr val="tx1"/>
                          </a:solidFill>
                          <a:latin typeface="Comic Sans MS" pitchFamily="66" charset="0"/>
                        </a:rPr>
                        <a:t> </a:t>
                      </a:r>
                      <a:r>
                        <a:rPr lang="id-ID" sz="1800" b="0" dirty="0" smtClean="0">
                          <a:solidFill>
                            <a:schemeClr val="tx1"/>
                          </a:solidFill>
                          <a:latin typeface="Comic Sans MS" pitchFamily="66" charset="0"/>
                        </a:rPr>
                        <a:t>dekat</a:t>
                      </a:r>
                    </a:p>
                  </a:txBody>
                  <a:tcPr/>
                </a:tc>
                <a:tc>
                  <a:txBody>
                    <a:bodyPr/>
                    <a:lstStyle/>
                    <a:p>
                      <a:r>
                        <a:rPr lang="en-US" sz="1800" b="0" dirty="0" err="1" smtClean="0">
                          <a:solidFill>
                            <a:schemeClr val="tx1"/>
                          </a:solidFill>
                          <a:latin typeface="Comic Sans MS" pitchFamily="66" charset="0"/>
                        </a:rPr>
                        <a:t>Mengawasi</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memberikan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informasi</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yg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dibutuhkan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utk</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mendeteksi</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memperbaiki</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masalah</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kinerja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Pengawasan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yg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lebih</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sering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insentif</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tepat</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bagi</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sebuah</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tugas</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kritis</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yg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melibatkan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keterpaparan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yg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tinggi</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sehingga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permasalahan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dapat</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dideteksi</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sebelum</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mereka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menjadi</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terlalu</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buruk</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sehingga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permasalahan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sulit</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diperbaiki</a:t>
                      </a:r>
                      <a:r>
                        <a:rPr lang="en-US" sz="1800" b="0" dirty="0" smtClean="0">
                          <a:solidFill>
                            <a:schemeClr val="tx1"/>
                          </a:solidFill>
                          <a:latin typeface="Comic Sans MS" pitchFamily="66" charset="0"/>
                        </a:rPr>
                        <a:t>.</a:t>
                      </a:r>
                      <a:endParaRPr lang="id-ID" sz="1800" b="0" dirty="0">
                        <a:solidFill>
                          <a:schemeClr val="tx1"/>
                        </a:solidFill>
                        <a:latin typeface="Comic Sans MS" pitchFamily="66" charset="0"/>
                      </a:endParaRPr>
                    </a:p>
                  </a:txBody>
                  <a:tcPr/>
                </a:tc>
              </a:tr>
              <a:tr h="2557052">
                <a:tc>
                  <a:txBody>
                    <a:bodyPr/>
                    <a:lstStyle/>
                    <a:p>
                      <a:r>
                        <a:rPr lang="en-US" sz="1800" b="0" dirty="0" err="1" smtClean="0">
                          <a:solidFill>
                            <a:schemeClr val="tx1"/>
                          </a:solidFill>
                          <a:latin typeface="Comic Sans MS" pitchFamily="66" charset="0"/>
                        </a:rPr>
                        <a:t>Memberikan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lebih</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banyak</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pelatihan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kepada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bawahan</a:t>
                      </a:r>
                      <a:r>
                        <a:rPr lang="en-US" sz="1800" b="0" dirty="0" smtClean="0">
                          <a:solidFill>
                            <a:schemeClr val="tx1"/>
                          </a:solidFill>
                          <a:latin typeface="Comic Sans MS" pitchFamily="66" charset="0"/>
                        </a:rPr>
                        <a:t> yang </a:t>
                      </a:r>
                      <a:r>
                        <a:rPr lang="en-US" sz="1800" b="0" dirty="0" err="1" smtClean="0">
                          <a:solidFill>
                            <a:schemeClr val="tx1"/>
                          </a:solidFill>
                          <a:latin typeface="Comic Sans MS" pitchFamily="66" charset="0"/>
                        </a:rPr>
                        <a:t>tidak</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berpengalaman</a:t>
                      </a:r>
                      <a:endParaRPr lang="id-ID" sz="1800" b="0" dirty="0">
                        <a:solidFill>
                          <a:schemeClr val="tx1"/>
                        </a:solidFill>
                        <a:latin typeface="Comic Sans MS" pitchFamily="66"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err="1" smtClean="0">
                          <a:solidFill>
                            <a:schemeClr val="tx1"/>
                          </a:solidFill>
                          <a:latin typeface="Comic Sans MS" pitchFamily="66" charset="0"/>
                        </a:rPr>
                        <a:t>Seorang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pemimpin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yg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memiliki</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keahlian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yg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kuat</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dpt</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membantu</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seseorang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menemukan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alasan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utk</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kinerja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yg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lemah</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Sebuah</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pendekatan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diagnostik</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adalah</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secara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bersama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meninjau</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langkah</a:t>
                      </a:r>
                      <a:r>
                        <a:rPr lang="en-US" sz="1800" b="0" dirty="0" smtClean="0">
                          <a:solidFill>
                            <a:schemeClr val="tx1"/>
                          </a:solidFill>
                          <a:latin typeface="Comic Sans MS" pitchFamily="66" charset="0"/>
                        </a:rPr>
                        <a:t> demi </a:t>
                      </a:r>
                      <a:r>
                        <a:rPr lang="en-US" sz="1800" b="0" dirty="0" err="1" smtClean="0">
                          <a:solidFill>
                            <a:schemeClr val="tx1"/>
                          </a:solidFill>
                          <a:latin typeface="Comic Sans MS" pitchFamily="66" charset="0"/>
                        </a:rPr>
                        <a:t>langkah</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bagaimana</a:t>
                      </a:r>
                      <a:r>
                        <a:rPr lang="en-US" sz="1800" b="0" dirty="0" smtClean="0">
                          <a:solidFill>
                            <a:schemeClr val="tx1"/>
                          </a:solidFill>
                          <a:latin typeface="Comic Sans MS" pitchFamily="66" charset="0"/>
                        </a:rPr>
                        <a:t> orang </a:t>
                      </a:r>
                      <a:r>
                        <a:rPr lang="en-US" sz="1800" b="0" dirty="0" err="1" smtClean="0">
                          <a:solidFill>
                            <a:schemeClr val="tx1"/>
                          </a:solidFill>
                          <a:latin typeface="Comic Sans MS" pitchFamily="66" charset="0"/>
                        </a:rPr>
                        <a:t>menjalankan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tugas</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itu</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utk</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menentukan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apakah</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ada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langkah</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penting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yg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masalah,lebih</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baik</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mendorong</a:t>
                      </a:r>
                      <a:r>
                        <a:rPr lang="en-US" sz="1800" b="0" dirty="0" smtClean="0">
                          <a:solidFill>
                            <a:schemeClr val="tx1"/>
                          </a:solidFill>
                          <a:latin typeface="Comic Sans MS" pitchFamily="66" charset="0"/>
                        </a:rPr>
                        <a:t> org </a:t>
                      </a:r>
                      <a:r>
                        <a:rPr lang="en-US" sz="1800" b="0" dirty="0" err="1" smtClean="0">
                          <a:solidFill>
                            <a:schemeClr val="tx1"/>
                          </a:solidFill>
                          <a:latin typeface="Comic Sans MS" pitchFamily="66" charset="0"/>
                        </a:rPr>
                        <a:t>itu</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utk</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menyarankan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cara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utk</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meningkatkan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kinerja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dgn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menanyakan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pertanyaan</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yg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dlm</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tentang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mereka</a:t>
                      </a:r>
                      <a:r>
                        <a:rPr lang="en-US" sz="1800" b="0" dirty="0" smtClean="0">
                          <a:solidFill>
                            <a:schemeClr val="tx1"/>
                          </a:solidFill>
                          <a:latin typeface="Comic Sans MS" pitchFamily="66" charset="0"/>
                        </a:rPr>
                        <a:t>.</a:t>
                      </a:r>
                    </a:p>
                  </a:txBody>
                  <a:tcPr/>
                </a:tc>
              </a:tr>
              <a:tr h="1519430">
                <a:tc>
                  <a:txBody>
                    <a:bodyPr/>
                    <a:lstStyle/>
                    <a:p>
                      <a:r>
                        <a:rPr lang="en-US" sz="1800" b="0" dirty="0" err="1" smtClean="0">
                          <a:solidFill>
                            <a:schemeClr val="tx1"/>
                          </a:solidFill>
                          <a:latin typeface="Comic Sans MS" pitchFamily="66" charset="0"/>
                        </a:rPr>
                        <a:t>Lebih</a:t>
                      </a:r>
                      <a:r>
                        <a:rPr lang="id-ID" sz="1800" b="0" baseline="0" dirty="0" smtClean="0">
                          <a:solidFill>
                            <a:schemeClr val="tx1"/>
                          </a:solidFill>
                          <a:latin typeface="Comic Sans MS" pitchFamily="66" charset="0"/>
                        </a:rPr>
                        <a:t> </a:t>
                      </a:r>
                      <a:r>
                        <a:rPr lang="en-US" sz="1800" b="0" dirty="0" err="1" smtClean="0">
                          <a:solidFill>
                            <a:schemeClr val="tx1"/>
                          </a:solidFill>
                          <a:latin typeface="Comic Sans MS" pitchFamily="66" charset="0"/>
                        </a:rPr>
                        <a:t>mendukung</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kepada</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seseorang</a:t>
                      </a:r>
                      <a:r>
                        <a:rPr lang="en-US" sz="1800" b="0" dirty="0" smtClean="0">
                          <a:solidFill>
                            <a:schemeClr val="tx1"/>
                          </a:solidFill>
                          <a:latin typeface="Comic Sans MS" pitchFamily="66" charset="0"/>
                        </a:rPr>
                        <a:t> yang </a:t>
                      </a:r>
                      <a:r>
                        <a:rPr lang="en-US" sz="1800" b="0" dirty="0" err="1" smtClean="0">
                          <a:solidFill>
                            <a:schemeClr val="tx1"/>
                          </a:solidFill>
                          <a:latin typeface="Comic Sans MS" pitchFamily="66" charset="0"/>
                        </a:rPr>
                        <a:t>memil</a:t>
                      </a:r>
                      <a:r>
                        <a:rPr lang="id-ID" sz="1800" b="0" dirty="0" smtClean="0">
                          <a:solidFill>
                            <a:schemeClr val="tx1"/>
                          </a:solidFill>
                          <a:latin typeface="Comic Sans MS" pitchFamily="66" charset="0"/>
                        </a:rPr>
                        <a:t>i</a:t>
                      </a:r>
                      <a:r>
                        <a:rPr lang="en-US" sz="1800" b="0" dirty="0" err="1" smtClean="0">
                          <a:solidFill>
                            <a:schemeClr val="tx1"/>
                          </a:solidFill>
                          <a:latin typeface="Comic Sans MS" pitchFamily="66" charset="0"/>
                        </a:rPr>
                        <a:t>ki</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tugas</a:t>
                      </a:r>
                      <a:r>
                        <a:rPr lang="en-US" sz="1800" b="0" dirty="0" smtClean="0">
                          <a:solidFill>
                            <a:schemeClr val="tx1"/>
                          </a:solidFill>
                          <a:latin typeface="Comic Sans MS" pitchFamily="66" charset="0"/>
                        </a:rPr>
                        <a:t> </a:t>
                      </a:r>
                      <a:r>
                        <a:rPr lang="en-US" sz="1800" b="0" dirty="0" err="1" smtClean="0">
                          <a:solidFill>
                            <a:schemeClr val="tx1"/>
                          </a:solidFill>
                          <a:latin typeface="Comic Sans MS" pitchFamily="66" charset="0"/>
                        </a:rPr>
                        <a:t>yg</a:t>
                      </a:r>
                      <a:r>
                        <a:rPr lang="en-US" sz="1800" b="0" dirty="0" smtClean="0">
                          <a:solidFill>
                            <a:schemeClr val="tx1"/>
                          </a:solidFill>
                          <a:latin typeface="Comic Sans MS" pitchFamily="66" charset="0"/>
                        </a:rPr>
                        <a:t> </a:t>
                      </a:r>
                      <a:r>
                        <a:rPr lang="id-ID" sz="1800" b="0" dirty="0" smtClean="0">
                          <a:solidFill>
                            <a:schemeClr val="tx1"/>
                          </a:solidFill>
                          <a:latin typeface="Comic Sans MS" pitchFamily="66" charset="0"/>
                        </a:rPr>
                        <a:t>sangat </a:t>
                      </a:r>
                      <a:r>
                        <a:rPr lang="en-US" sz="1800" b="0" dirty="0" err="1" smtClean="0">
                          <a:solidFill>
                            <a:schemeClr val="tx1"/>
                          </a:solidFill>
                          <a:latin typeface="Comic Sans MS" pitchFamily="66" charset="0"/>
                        </a:rPr>
                        <a:t>menekan</a:t>
                      </a:r>
                      <a:endParaRPr lang="id-ID" sz="1800" b="0" dirty="0" smtClean="0">
                        <a:solidFill>
                          <a:schemeClr val="tx1"/>
                        </a:solidFill>
                        <a:latin typeface="Comic Sans MS" pitchFamily="66" charset="0"/>
                      </a:endParaRPr>
                    </a:p>
                  </a:txBody>
                  <a:tcPr/>
                </a:tc>
                <a:tc>
                  <a:txBody>
                    <a:bodyPr/>
                    <a:lstStyle/>
                    <a:p>
                      <a:r>
                        <a:rPr lang="en-US" sz="1800" dirty="0" err="1" smtClean="0">
                          <a:solidFill>
                            <a:schemeClr val="tx1"/>
                          </a:solidFill>
                          <a:latin typeface="Comic Sans MS" pitchFamily="66" charset="0"/>
                        </a:rPr>
                        <a:t>Seseorang</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yg</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terganggu</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secara</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emosional</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akan</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mendapatkan</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kesulitan</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yg</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lebih</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besar</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dlm</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melakukan</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sebuah</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tugas</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dengan</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berhasil,khusunya</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jika</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membutuhkan</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pertimbangan</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dan</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pemecahan</a:t>
                      </a:r>
                      <a:r>
                        <a:rPr lang="en-US" sz="1800" dirty="0" smtClean="0">
                          <a:solidFill>
                            <a:schemeClr val="tx1"/>
                          </a:solidFill>
                          <a:latin typeface="Comic Sans MS" pitchFamily="66" charset="0"/>
                        </a:rPr>
                        <a:t> </a:t>
                      </a:r>
                      <a:r>
                        <a:rPr lang="en-US" sz="1800" dirty="0" err="1" smtClean="0">
                          <a:solidFill>
                            <a:schemeClr val="tx1"/>
                          </a:solidFill>
                          <a:latin typeface="Comic Sans MS" pitchFamily="66" charset="0"/>
                        </a:rPr>
                        <a:t>masalah</a:t>
                      </a:r>
                      <a:r>
                        <a:rPr lang="en-US" sz="1800" dirty="0" smtClean="0">
                          <a:solidFill>
                            <a:schemeClr val="tx1"/>
                          </a:solidFill>
                          <a:latin typeface="Comic Sans MS" pitchFamily="66" charset="0"/>
                        </a:rPr>
                        <a:t>.</a:t>
                      </a:r>
                      <a:endParaRPr lang="id-ID" sz="1800" b="0" dirty="0">
                        <a:solidFill>
                          <a:schemeClr val="tx1"/>
                        </a:solidFill>
                        <a:latin typeface="Comic Sans MS" pitchFamily="66" charset="0"/>
                      </a:endParaRPr>
                    </a:p>
                  </a:txBody>
                  <a:tcPr/>
                </a:tc>
              </a:tr>
            </a:tbl>
          </a:graphicData>
        </a:graphic>
      </p:graphicFrame>
    </p:spTree>
    <p:extLst>
      <p:ext uri="{BB962C8B-B14F-4D97-AF65-F5344CB8AC3E}">
        <p14:creationId xmlns:p14="http://schemas.microsoft.com/office/powerpoint/2010/main" val="146154122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idx="1"/>
          </p:nvPr>
        </p:nvSpPr>
        <p:spPr>
          <a:xfrm>
            <a:off x="3419872" y="1340768"/>
            <a:ext cx="4474840" cy="5112568"/>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a:buNone/>
            </a:pPr>
            <a:r>
              <a:rPr lang="id-ID" sz="1800" dirty="0" smtClean="0">
                <a:solidFill>
                  <a:srgbClr val="C00000"/>
                </a:solidFill>
                <a:latin typeface="Comic Sans MS" pitchFamily="66" charset="0"/>
              </a:rPr>
              <a:t>Especially for point no.6!!!</a:t>
            </a:r>
          </a:p>
          <a:p>
            <a:pPr marL="0" indent="0" algn="just">
              <a:buNone/>
            </a:pPr>
            <a:r>
              <a:rPr lang="en-US" sz="1800" dirty="0" smtClean="0">
                <a:solidFill>
                  <a:srgbClr val="C00000"/>
                </a:solidFill>
                <a:latin typeface="Comic Sans MS" pitchFamily="66" charset="0"/>
              </a:rPr>
              <a:t>Orang-orang </a:t>
            </a:r>
            <a:r>
              <a:rPr lang="en-US" sz="1800" dirty="0" err="1" smtClean="0">
                <a:solidFill>
                  <a:srgbClr val="C00000"/>
                </a:solidFill>
                <a:latin typeface="Comic Sans MS" pitchFamily="66" charset="0"/>
              </a:rPr>
              <a:t>dlm</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situasi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demikian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memiliki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kebutuhan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yg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lebih</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besar</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akan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dukungan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emosional</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yg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dapat</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diberikan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oleh</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seorang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pemimpin,rekan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kerja,dan</a:t>
            </a:r>
            <a:r>
              <a:rPr lang="en-US" sz="1800" dirty="0" smtClean="0">
                <a:solidFill>
                  <a:srgbClr val="C00000"/>
                </a:solidFill>
                <a:latin typeface="Comic Sans MS" pitchFamily="66" charset="0"/>
              </a:rPr>
              <a:t> orang lain </a:t>
            </a:r>
            <a:r>
              <a:rPr lang="en-US" sz="1800" dirty="0" err="1" smtClean="0">
                <a:solidFill>
                  <a:srgbClr val="C00000"/>
                </a:solidFill>
                <a:latin typeface="Comic Sans MS" pitchFamily="66" charset="0"/>
              </a:rPr>
              <a:t>diluar</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organisasi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Khususnya</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amat</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penting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bagi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pemimpin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utk</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mengurangi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tekanan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bukannya</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meningkatkannya</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pada</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seorang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bawahan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Tekanan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itu</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berkurang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dengan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memperlihatkan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apresiasi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mendengarkan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masalah</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keluhan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memberikan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bantuan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saat</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diperlukan,melakukan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hal-hal</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utk</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membuat</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lingkungan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kerja</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menjadi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lebih</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menyenangkan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menahan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orang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itu</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dari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tuntutan</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yg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tidak</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masuk</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akal</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dari</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orang</a:t>
            </a:r>
            <a:r>
              <a:rPr lang="en-US" sz="1800" dirty="0" smtClean="0">
                <a:solidFill>
                  <a:srgbClr val="C00000"/>
                </a:solidFill>
                <a:latin typeface="Comic Sans MS" pitchFamily="66" charset="0"/>
              </a:rPr>
              <a:t> </a:t>
            </a:r>
            <a:r>
              <a:rPr lang="en-US" sz="1800" dirty="0" err="1" smtClean="0">
                <a:solidFill>
                  <a:srgbClr val="C00000"/>
                </a:solidFill>
                <a:latin typeface="Comic Sans MS" pitchFamily="66" charset="0"/>
              </a:rPr>
              <a:t>luar</a:t>
            </a:r>
            <a:r>
              <a:rPr lang="en-US" sz="1800" dirty="0" smtClean="0">
                <a:solidFill>
                  <a:srgbClr val="C00000"/>
                </a:solidFill>
                <a:latin typeface="Comic Sans MS" pitchFamily="66" charset="0"/>
              </a:rPr>
              <a:t>.</a:t>
            </a:r>
            <a:endParaRPr lang="en-US" sz="1800" dirty="0">
              <a:solidFill>
                <a:srgbClr val="C00000"/>
              </a:solidFill>
              <a:latin typeface="Comic Sans MS" pitchFamily="66" charset="0"/>
            </a:endParaRPr>
          </a:p>
        </p:txBody>
      </p:sp>
      <p:sp>
        <p:nvSpPr>
          <p:cNvPr id="5" name="Curved Right Arrow 4"/>
          <p:cNvSpPr/>
          <p:nvPr/>
        </p:nvSpPr>
        <p:spPr>
          <a:xfrm rot="19297354">
            <a:off x="1659611" y="387899"/>
            <a:ext cx="1080120" cy="2592288"/>
          </a:xfrm>
          <a:prstGeom prst="curvedRightArrow">
            <a:avLst/>
          </a:prstGeom>
          <a:solidFill>
            <a:schemeClr val="accent3">
              <a:lumMod val="75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425158261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072"/>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2843808" y="4406900"/>
            <a:ext cx="5434881" cy="1362075"/>
          </a:xfrm>
        </p:spPr>
        <p:txBody>
          <a:bodyPr/>
          <a:lstStyle/>
          <a:p>
            <a:pPr algn="r"/>
            <a:r>
              <a:rPr lang="id-ID" dirty="0">
                <a:solidFill>
                  <a:schemeClr val="accent3">
                    <a:lumMod val="50000"/>
                  </a:schemeClr>
                </a:solidFill>
                <a:latin typeface="Arial" pitchFamily="34" charset="0"/>
                <a:cs typeface="Arial" pitchFamily="34" charset="0"/>
              </a:rPr>
              <a:t>TeŞekkŰr Ederim</a:t>
            </a:r>
            <a:endParaRPr lang="id-ID" dirty="0">
              <a:solidFill>
                <a:schemeClr val="accent3">
                  <a:lumMod val="50000"/>
                </a:schemeClr>
              </a:solidFill>
            </a:endParaRPr>
          </a:p>
        </p:txBody>
      </p:sp>
    </p:spTree>
    <p:extLst>
      <p:ext uri="{BB962C8B-B14F-4D97-AF65-F5344CB8AC3E}">
        <p14:creationId xmlns:p14="http://schemas.microsoft.com/office/powerpoint/2010/main" val="156950536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4" name="Diagram 13"/>
          <p:cNvGraphicFramePr/>
          <p:nvPr>
            <p:extLst>
              <p:ext uri="{D42A27DB-BD31-4B8C-83A1-F6EECF244321}">
                <p14:modId xmlns:p14="http://schemas.microsoft.com/office/powerpoint/2010/main" val="1230056765"/>
              </p:ext>
            </p:extLst>
          </p:nvPr>
        </p:nvGraphicFramePr>
        <p:xfrm>
          <a:off x="0" y="116632"/>
          <a:ext cx="9036496" cy="65527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2332055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Diagram 1"/>
          <p:cNvGraphicFramePr/>
          <p:nvPr>
            <p:extLst>
              <p:ext uri="{D42A27DB-BD31-4B8C-83A1-F6EECF244321}">
                <p14:modId xmlns:p14="http://schemas.microsoft.com/office/powerpoint/2010/main" val="3566129118"/>
              </p:ext>
            </p:extLst>
          </p:nvPr>
        </p:nvGraphicFramePr>
        <p:xfrm>
          <a:off x="0" y="44624"/>
          <a:ext cx="9144000" cy="68133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2724625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3321651193"/>
              </p:ext>
            </p:extLst>
          </p:nvPr>
        </p:nvGraphicFramePr>
        <p:xfrm>
          <a:off x="1979713" y="1196752"/>
          <a:ext cx="6696743" cy="5184573"/>
        </p:xfrm>
        <a:graphic>
          <a:graphicData uri="http://schemas.openxmlformats.org/drawingml/2006/table">
            <a:tbl>
              <a:tblPr firstRow="1" bandRow="1">
                <a:tableStyleId>{F5AB1C69-6EDB-4FF4-983F-18BD219EF322}</a:tableStyleId>
              </a:tblPr>
              <a:tblGrid>
                <a:gridCol w="1082302"/>
                <a:gridCol w="1305903"/>
                <a:gridCol w="1747467"/>
                <a:gridCol w="1140551"/>
                <a:gridCol w="1420520"/>
              </a:tblGrid>
              <a:tr h="846765">
                <a:tc>
                  <a:txBody>
                    <a:bodyPr/>
                    <a:lstStyle/>
                    <a:p>
                      <a:pPr algn="ctr"/>
                      <a:r>
                        <a:rPr lang="id-ID" sz="2000" b="0" dirty="0" smtClean="0">
                          <a:solidFill>
                            <a:schemeClr val="bg1"/>
                          </a:solidFill>
                          <a:latin typeface="Comic Sans MS" pitchFamily="66" charset="0"/>
                        </a:rPr>
                        <a:t>Octant</a:t>
                      </a:r>
                      <a:endParaRPr lang="id-ID" sz="2000" b="0" dirty="0">
                        <a:solidFill>
                          <a:schemeClr val="bg1"/>
                        </a:solidFill>
                        <a:latin typeface="Comic Sans MS" pitchFamily="66" charset="0"/>
                      </a:endParaRPr>
                    </a:p>
                  </a:txBody>
                  <a:tcPr/>
                </a:tc>
                <a:tc>
                  <a:txBody>
                    <a:bodyPr/>
                    <a:lstStyle/>
                    <a:p>
                      <a:pPr algn="ctr"/>
                      <a:r>
                        <a:rPr lang="id-ID" sz="2000" b="0" dirty="0" smtClean="0">
                          <a:solidFill>
                            <a:schemeClr val="bg1"/>
                          </a:solidFill>
                          <a:latin typeface="Comic Sans MS" pitchFamily="66" charset="0"/>
                        </a:rPr>
                        <a:t>L-M Relations</a:t>
                      </a:r>
                      <a:endParaRPr lang="id-ID" sz="2000" b="0" dirty="0">
                        <a:solidFill>
                          <a:schemeClr val="bg1"/>
                        </a:solidFill>
                        <a:latin typeface="Comic Sans MS" pitchFamily="66" charset="0"/>
                      </a:endParaRPr>
                    </a:p>
                  </a:txBody>
                  <a:tcPr/>
                </a:tc>
                <a:tc>
                  <a:txBody>
                    <a:bodyPr/>
                    <a:lstStyle/>
                    <a:p>
                      <a:pPr algn="ctr"/>
                      <a:r>
                        <a:rPr lang="id-ID" sz="2000" b="0" dirty="0" smtClean="0">
                          <a:solidFill>
                            <a:schemeClr val="bg1"/>
                          </a:solidFill>
                          <a:latin typeface="Comic Sans MS" pitchFamily="66" charset="0"/>
                        </a:rPr>
                        <a:t>Task Structure</a:t>
                      </a:r>
                      <a:endParaRPr lang="id-ID" sz="2000" b="0" dirty="0">
                        <a:solidFill>
                          <a:schemeClr val="bg1"/>
                        </a:solidFill>
                        <a:latin typeface="Comic Sans MS" pitchFamily="66" charset="0"/>
                      </a:endParaRPr>
                    </a:p>
                  </a:txBody>
                  <a:tcPr/>
                </a:tc>
                <a:tc>
                  <a:txBody>
                    <a:bodyPr/>
                    <a:lstStyle/>
                    <a:p>
                      <a:pPr algn="ctr"/>
                      <a:r>
                        <a:rPr lang="id-ID" sz="2000" b="0" dirty="0" smtClean="0">
                          <a:solidFill>
                            <a:schemeClr val="bg1"/>
                          </a:solidFill>
                          <a:latin typeface="Comic Sans MS" pitchFamily="66" charset="0"/>
                        </a:rPr>
                        <a:t>Position Power</a:t>
                      </a:r>
                      <a:endParaRPr lang="id-ID" sz="2000" b="0" dirty="0">
                        <a:solidFill>
                          <a:schemeClr val="bg1"/>
                        </a:solidFill>
                        <a:latin typeface="Comic Sans MS" pitchFamily="66" charset="0"/>
                      </a:endParaRPr>
                    </a:p>
                  </a:txBody>
                  <a:tcPr/>
                </a:tc>
                <a:tc>
                  <a:txBody>
                    <a:bodyPr/>
                    <a:lstStyle/>
                    <a:p>
                      <a:pPr algn="ctr"/>
                      <a:r>
                        <a:rPr lang="id-ID" sz="2000" b="0" dirty="0" smtClean="0">
                          <a:solidFill>
                            <a:schemeClr val="bg1"/>
                          </a:solidFill>
                          <a:latin typeface="Comic Sans MS" pitchFamily="66" charset="0"/>
                        </a:rPr>
                        <a:t>Effective Leader</a:t>
                      </a:r>
                    </a:p>
                  </a:txBody>
                  <a:tcPr/>
                </a:tc>
              </a:tr>
              <a:tr h="542226">
                <a:tc>
                  <a:txBody>
                    <a:bodyPr/>
                    <a:lstStyle/>
                    <a:p>
                      <a:pPr algn="ctr"/>
                      <a:r>
                        <a:rPr lang="id-ID" sz="1800" dirty="0" smtClean="0">
                          <a:solidFill>
                            <a:schemeClr val="accent3">
                              <a:lumMod val="50000"/>
                            </a:schemeClr>
                          </a:solidFill>
                          <a:latin typeface="Comic Sans MS" pitchFamily="66" charset="0"/>
                        </a:rPr>
                        <a:t>1</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Good</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Structured</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Strong</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Low LPC </a:t>
                      </a:r>
                      <a:endParaRPr lang="id-ID" sz="1800" dirty="0">
                        <a:solidFill>
                          <a:schemeClr val="accent3">
                            <a:lumMod val="50000"/>
                          </a:schemeClr>
                        </a:solidFill>
                        <a:latin typeface="Comic Sans MS" pitchFamily="66" charset="0"/>
                      </a:endParaRPr>
                    </a:p>
                  </a:txBody>
                  <a:tcPr/>
                </a:tc>
              </a:tr>
              <a:tr h="542226">
                <a:tc>
                  <a:txBody>
                    <a:bodyPr/>
                    <a:lstStyle/>
                    <a:p>
                      <a:pPr algn="ctr"/>
                      <a:r>
                        <a:rPr lang="id-ID" sz="1800" dirty="0" smtClean="0">
                          <a:solidFill>
                            <a:schemeClr val="accent3">
                              <a:lumMod val="50000"/>
                            </a:schemeClr>
                          </a:solidFill>
                          <a:latin typeface="Comic Sans MS" pitchFamily="66" charset="0"/>
                        </a:rPr>
                        <a:t>2</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Good</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Structured</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Weak</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Low LPC </a:t>
                      </a:r>
                      <a:endParaRPr lang="id-ID" sz="1800" dirty="0">
                        <a:solidFill>
                          <a:schemeClr val="accent3">
                            <a:lumMod val="50000"/>
                          </a:schemeClr>
                        </a:solidFill>
                        <a:latin typeface="Comic Sans MS" pitchFamily="66" charset="0"/>
                      </a:endParaRPr>
                    </a:p>
                  </a:txBody>
                  <a:tcPr/>
                </a:tc>
              </a:tr>
              <a:tr h="542226">
                <a:tc>
                  <a:txBody>
                    <a:bodyPr/>
                    <a:lstStyle/>
                    <a:p>
                      <a:pPr algn="ctr"/>
                      <a:r>
                        <a:rPr lang="id-ID" sz="1800" dirty="0" smtClean="0">
                          <a:solidFill>
                            <a:schemeClr val="accent3">
                              <a:lumMod val="50000"/>
                            </a:schemeClr>
                          </a:solidFill>
                          <a:latin typeface="Comic Sans MS" pitchFamily="66" charset="0"/>
                        </a:rPr>
                        <a:t>3</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Good</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Unstructured</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Strong</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Low LPC </a:t>
                      </a:r>
                      <a:endParaRPr lang="id-ID" sz="1800" dirty="0">
                        <a:solidFill>
                          <a:schemeClr val="accent3">
                            <a:lumMod val="50000"/>
                          </a:schemeClr>
                        </a:solidFill>
                        <a:latin typeface="Comic Sans MS" pitchFamily="66" charset="0"/>
                      </a:endParaRPr>
                    </a:p>
                  </a:txBody>
                  <a:tcPr/>
                </a:tc>
              </a:tr>
              <a:tr h="542226">
                <a:tc>
                  <a:txBody>
                    <a:bodyPr/>
                    <a:lstStyle/>
                    <a:p>
                      <a:pPr algn="ctr"/>
                      <a:r>
                        <a:rPr lang="id-ID" sz="1800" dirty="0" smtClean="0">
                          <a:solidFill>
                            <a:schemeClr val="accent3">
                              <a:lumMod val="50000"/>
                            </a:schemeClr>
                          </a:solidFill>
                          <a:latin typeface="Comic Sans MS" pitchFamily="66" charset="0"/>
                        </a:rPr>
                        <a:t>4</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Good</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Unstructured</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Weak</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Low LPC </a:t>
                      </a:r>
                      <a:endParaRPr lang="id-ID" sz="1800" dirty="0">
                        <a:solidFill>
                          <a:schemeClr val="accent3">
                            <a:lumMod val="50000"/>
                          </a:schemeClr>
                        </a:solidFill>
                        <a:latin typeface="Comic Sans MS" pitchFamily="66" charset="0"/>
                      </a:endParaRPr>
                    </a:p>
                  </a:txBody>
                  <a:tcPr/>
                </a:tc>
              </a:tr>
              <a:tr h="542226">
                <a:tc>
                  <a:txBody>
                    <a:bodyPr/>
                    <a:lstStyle/>
                    <a:p>
                      <a:pPr algn="ctr"/>
                      <a:r>
                        <a:rPr lang="id-ID" sz="1800" dirty="0" smtClean="0">
                          <a:solidFill>
                            <a:schemeClr val="accent3">
                              <a:lumMod val="50000"/>
                            </a:schemeClr>
                          </a:solidFill>
                          <a:latin typeface="Comic Sans MS" pitchFamily="66" charset="0"/>
                        </a:rPr>
                        <a:t>5</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Poor</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Structured</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Strong</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High LPC </a:t>
                      </a:r>
                      <a:endParaRPr lang="id-ID" sz="1800" dirty="0">
                        <a:solidFill>
                          <a:schemeClr val="accent3">
                            <a:lumMod val="50000"/>
                          </a:schemeClr>
                        </a:solidFill>
                        <a:latin typeface="Comic Sans MS" pitchFamily="66" charset="0"/>
                      </a:endParaRPr>
                    </a:p>
                  </a:txBody>
                  <a:tcPr/>
                </a:tc>
              </a:tr>
              <a:tr h="542226">
                <a:tc>
                  <a:txBody>
                    <a:bodyPr/>
                    <a:lstStyle/>
                    <a:p>
                      <a:pPr algn="ctr"/>
                      <a:r>
                        <a:rPr lang="id-ID" sz="1800" dirty="0" smtClean="0">
                          <a:solidFill>
                            <a:schemeClr val="accent3">
                              <a:lumMod val="50000"/>
                            </a:schemeClr>
                          </a:solidFill>
                          <a:latin typeface="Comic Sans MS" pitchFamily="66" charset="0"/>
                        </a:rPr>
                        <a:t>6</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Poor</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Structured</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Weak</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High LPC </a:t>
                      </a:r>
                      <a:endParaRPr lang="id-ID" sz="1800" dirty="0">
                        <a:solidFill>
                          <a:schemeClr val="accent3">
                            <a:lumMod val="50000"/>
                          </a:schemeClr>
                        </a:solidFill>
                        <a:latin typeface="Comic Sans MS" pitchFamily="66" charset="0"/>
                      </a:endParaRPr>
                    </a:p>
                  </a:txBody>
                  <a:tcPr/>
                </a:tc>
              </a:tr>
              <a:tr h="542226">
                <a:tc>
                  <a:txBody>
                    <a:bodyPr/>
                    <a:lstStyle/>
                    <a:p>
                      <a:pPr algn="ctr"/>
                      <a:r>
                        <a:rPr lang="id-ID" sz="1800" dirty="0" smtClean="0">
                          <a:solidFill>
                            <a:schemeClr val="accent3">
                              <a:lumMod val="50000"/>
                            </a:schemeClr>
                          </a:solidFill>
                          <a:latin typeface="Comic Sans MS" pitchFamily="66" charset="0"/>
                        </a:rPr>
                        <a:t>7</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Poor</a:t>
                      </a:r>
                      <a:endParaRPr lang="id-ID" sz="1800" dirty="0">
                        <a:solidFill>
                          <a:schemeClr val="accent3">
                            <a:lumMod val="50000"/>
                          </a:schemeClr>
                        </a:solidFill>
                        <a:latin typeface="Comic Sans MS" pitchFamily="66" charset="0"/>
                      </a:endParaRPr>
                    </a:p>
                  </a:txBody>
                  <a:tcPr/>
                </a:tc>
                <a:tc>
                  <a:txBody>
                    <a:bodyPr/>
                    <a:lstStyle/>
                    <a:p>
                      <a:pPr algn="ctr"/>
                      <a:r>
                        <a:rPr lang="id-ID" sz="1800" smtClean="0">
                          <a:solidFill>
                            <a:schemeClr val="accent3">
                              <a:lumMod val="50000"/>
                            </a:schemeClr>
                          </a:solidFill>
                          <a:latin typeface="Comic Sans MS" pitchFamily="66" charset="0"/>
                        </a:rPr>
                        <a:t>Unstructured</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Strong</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High LPC </a:t>
                      </a:r>
                      <a:endParaRPr lang="id-ID" sz="1800" dirty="0">
                        <a:solidFill>
                          <a:schemeClr val="accent3">
                            <a:lumMod val="50000"/>
                          </a:schemeClr>
                        </a:solidFill>
                        <a:latin typeface="Comic Sans MS" pitchFamily="66" charset="0"/>
                      </a:endParaRPr>
                    </a:p>
                  </a:txBody>
                  <a:tcPr/>
                </a:tc>
              </a:tr>
              <a:tr h="542226">
                <a:tc>
                  <a:txBody>
                    <a:bodyPr/>
                    <a:lstStyle/>
                    <a:p>
                      <a:pPr algn="ctr"/>
                      <a:r>
                        <a:rPr lang="id-ID" sz="1800" dirty="0" smtClean="0">
                          <a:solidFill>
                            <a:schemeClr val="accent3">
                              <a:lumMod val="50000"/>
                            </a:schemeClr>
                          </a:solidFill>
                          <a:latin typeface="Comic Sans MS" pitchFamily="66" charset="0"/>
                        </a:rPr>
                        <a:t>8</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Poor</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Unstructured</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Weak</a:t>
                      </a:r>
                      <a:endParaRPr lang="id-ID" sz="1800" dirty="0">
                        <a:solidFill>
                          <a:schemeClr val="accent3">
                            <a:lumMod val="50000"/>
                          </a:schemeClr>
                        </a:solidFill>
                        <a:latin typeface="Comic Sans MS" pitchFamily="66" charset="0"/>
                      </a:endParaRPr>
                    </a:p>
                  </a:txBody>
                  <a:tcPr/>
                </a:tc>
                <a:tc>
                  <a:txBody>
                    <a:bodyPr/>
                    <a:lstStyle/>
                    <a:p>
                      <a:pPr algn="ctr"/>
                      <a:r>
                        <a:rPr lang="id-ID" sz="1800" dirty="0" smtClean="0">
                          <a:solidFill>
                            <a:schemeClr val="accent3">
                              <a:lumMod val="50000"/>
                            </a:schemeClr>
                          </a:solidFill>
                          <a:latin typeface="Comic Sans MS" pitchFamily="66" charset="0"/>
                        </a:rPr>
                        <a:t>Low LPC </a:t>
                      </a:r>
                      <a:endParaRPr lang="id-ID" sz="1800" dirty="0">
                        <a:solidFill>
                          <a:schemeClr val="accent3">
                            <a:lumMod val="50000"/>
                          </a:schemeClr>
                        </a:solidFill>
                        <a:latin typeface="Comic Sans MS" pitchFamily="66" charset="0"/>
                      </a:endParaRPr>
                    </a:p>
                  </a:txBody>
                  <a:tcPr/>
                </a:tc>
              </a:tr>
            </a:tbl>
          </a:graphicData>
        </a:graphic>
      </p:graphicFrame>
      <p:sp>
        <p:nvSpPr>
          <p:cNvPr id="3" name="Title 2"/>
          <p:cNvSpPr>
            <a:spLocks noGrp="1"/>
          </p:cNvSpPr>
          <p:nvPr>
            <p:ph type="title"/>
          </p:nvPr>
        </p:nvSpPr>
        <p:spPr>
          <a:xfrm>
            <a:off x="1691680" y="404664"/>
            <a:ext cx="6120680" cy="634082"/>
          </a:xfrm>
        </p:spPr>
        <p:style>
          <a:lnRef idx="1">
            <a:schemeClr val="accent3"/>
          </a:lnRef>
          <a:fillRef idx="2">
            <a:schemeClr val="accent3"/>
          </a:fillRef>
          <a:effectRef idx="1">
            <a:schemeClr val="accent3"/>
          </a:effectRef>
          <a:fontRef idx="minor">
            <a:schemeClr val="dk1"/>
          </a:fontRef>
        </p:style>
        <p:txBody>
          <a:bodyPr>
            <a:normAutofit/>
          </a:bodyPr>
          <a:lstStyle/>
          <a:p>
            <a:pPr algn="l"/>
            <a:r>
              <a:rPr lang="en-US" sz="1800" dirty="0" smtClean="0">
                <a:solidFill>
                  <a:schemeClr val="accent3">
                    <a:lumMod val="50000"/>
                  </a:schemeClr>
                </a:solidFill>
                <a:latin typeface="Comic Sans MS" pitchFamily="66" charset="0"/>
              </a:rPr>
              <a:t>TABL</a:t>
            </a:r>
            <a:r>
              <a:rPr lang="id-ID" sz="1800" dirty="0" smtClean="0">
                <a:solidFill>
                  <a:schemeClr val="accent3">
                    <a:lumMod val="50000"/>
                  </a:schemeClr>
                </a:solidFill>
                <a:latin typeface="Comic Sans MS" pitchFamily="66" charset="0"/>
              </a:rPr>
              <a:t>E</a:t>
            </a:r>
            <a:r>
              <a:rPr lang="en-US" sz="1800" dirty="0" smtClean="0">
                <a:solidFill>
                  <a:schemeClr val="accent3">
                    <a:lumMod val="50000"/>
                  </a:schemeClr>
                </a:solidFill>
                <a:latin typeface="Comic Sans MS" pitchFamily="66" charset="0"/>
              </a:rPr>
              <a:t>  Relationships </a:t>
            </a:r>
            <a:r>
              <a:rPr lang="en-US" sz="1800" dirty="0">
                <a:solidFill>
                  <a:schemeClr val="accent3">
                    <a:lumMod val="50000"/>
                  </a:schemeClr>
                </a:solidFill>
                <a:latin typeface="Comic Sans MS" pitchFamily="66" charset="0"/>
              </a:rPr>
              <a:t>in the LPC Contingency </a:t>
            </a:r>
            <a:r>
              <a:rPr lang="en-US" sz="1800" dirty="0" smtClean="0">
                <a:solidFill>
                  <a:schemeClr val="accent3">
                    <a:lumMod val="50000"/>
                  </a:schemeClr>
                </a:solidFill>
                <a:latin typeface="Comic Sans MS" pitchFamily="66" charset="0"/>
              </a:rPr>
              <a:t>Model</a:t>
            </a:r>
            <a:endParaRPr lang="id-ID" sz="1800" dirty="0">
              <a:solidFill>
                <a:schemeClr val="accent3">
                  <a:lumMod val="50000"/>
                </a:schemeClr>
              </a:solidFill>
              <a:latin typeface="Comic Sans MS" pitchFamily="66" charset="0"/>
            </a:endParaRPr>
          </a:p>
        </p:txBody>
      </p:sp>
    </p:spTree>
    <p:extLst>
      <p:ext uri="{BB962C8B-B14F-4D97-AF65-F5344CB8AC3E}">
        <p14:creationId xmlns:p14="http://schemas.microsoft.com/office/powerpoint/2010/main" val="1657262034"/>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Subtitle 2"/>
          <p:cNvSpPr>
            <a:spLocks noGrp="1"/>
          </p:cNvSpPr>
          <p:nvPr>
            <p:ph idx="1"/>
          </p:nvPr>
        </p:nvSpPr>
        <p:spPr>
          <a:xfrm>
            <a:off x="495874" y="692696"/>
            <a:ext cx="8252589" cy="432048"/>
          </a:xfrm>
        </p:spPr>
        <p:txBody>
          <a:bodyPr>
            <a:noAutofit/>
          </a:bodyPr>
          <a:lstStyle/>
          <a:p>
            <a:pPr marL="0" indent="0" algn="ctr">
              <a:buNone/>
            </a:pPr>
            <a:r>
              <a:rPr lang="en-US" sz="2000" b="1" dirty="0" err="1" smtClean="0">
                <a:solidFill>
                  <a:schemeClr val="bg1"/>
                </a:solidFill>
                <a:latin typeface="Comic Sans MS" pitchFamily="66" charset="0"/>
              </a:rPr>
              <a:t>Gambar</a:t>
            </a:r>
            <a:r>
              <a:rPr lang="en-US" sz="2000" b="1" dirty="0" smtClean="0">
                <a:solidFill>
                  <a:schemeClr val="bg1"/>
                </a:solidFill>
                <a:latin typeface="Comic Sans MS" pitchFamily="66" charset="0"/>
              </a:rPr>
              <a:t>: Hub. </a:t>
            </a:r>
            <a:r>
              <a:rPr lang="en-US" sz="2000" b="1" dirty="0" err="1" smtClean="0">
                <a:solidFill>
                  <a:schemeClr val="bg1"/>
                </a:solidFill>
                <a:latin typeface="Comic Sans MS" pitchFamily="66" charset="0"/>
              </a:rPr>
              <a:t>Sebab</a:t>
            </a:r>
            <a:r>
              <a:rPr lang="en-US" sz="2000" b="1" dirty="0" smtClean="0">
                <a:solidFill>
                  <a:schemeClr val="bg1"/>
                </a:solidFill>
                <a:latin typeface="Comic Sans MS" pitchFamily="66" charset="0"/>
              </a:rPr>
              <a:t> </a:t>
            </a:r>
            <a:r>
              <a:rPr lang="en-US" sz="2000" b="1" dirty="0" err="1" smtClean="0">
                <a:solidFill>
                  <a:schemeClr val="bg1"/>
                </a:solidFill>
                <a:latin typeface="Comic Sans MS" pitchFamily="66" charset="0"/>
              </a:rPr>
              <a:t>akibat</a:t>
            </a:r>
            <a:r>
              <a:rPr lang="en-US" sz="2000" b="1" dirty="0" smtClean="0">
                <a:solidFill>
                  <a:schemeClr val="bg1"/>
                </a:solidFill>
                <a:latin typeface="Comic Sans MS" pitchFamily="66" charset="0"/>
              </a:rPr>
              <a:t> </a:t>
            </a:r>
            <a:r>
              <a:rPr lang="en-US" sz="2000" b="1" dirty="0" err="1" smtClean="0">
                <a:solidFill>
                  <a:schemeClr val="bg1"/>
                </a:solidFill>
                <a:latin typeface="Comic Sans MS" pitchFamily="66" charset="0"/>
              </a:rPr>
              <a:t>dlm</a:t>
            </a:r>
            <a:r>
              <a:rPr lang="en-US" sz="2000" b="1" dirty="0" smtClean="0">
                <a:solidFill>
                  <a:schemeClr val="bg1"/>
                </a:solidFill>
                <a:latin typeface="Comic Sans MS" pitchFamily="66" charset="0"/>
              </a:rPr>
              <a:t> Model </a:t>
            </a:r>
            <a:r>
              <a:rPr lang="en-US" sz="2000" b="1" dirty="0" err="1" smtClean="0">
                <a:solidFill>
                  <a:schemeClr val="bg1"/>
                </a:solidFill>
                <a:latin typeface="Comic Sans MS" pitchFamily="66" charset="0"/>
              </a:rPr>
              <a:t>Kontinjensi</a:t>
            </a:r>
            <a:r>
              <a:rPr lang="en-US" sz="2000" b="1" dirty="0" smtClean="0">
                <a:solidFill>
                  <a:schemeClr val="bg1"/>
                </a:solidFill>
                <a:latin typeface="Comic Sans MS" pitchFamily="66" charset="0"/>
              </a:rPr>
              <a:t> LPC</a:t>
            </a:r>
            <a:endParaRPr lang="en-US" sz="2000" b="1" dirty="0">
              <a:solidFill>
                <a:schemeClr val="bg1"/>
              </a:solidFill>
              <a:latin typeface="Comic Sans MS" pitchFamily="66" charset="0"/>
            </a:endParaRPr>
          </a:p>
        </p:txBody>
      </p:sp>
      <p:sp>
        <p:nvSpPr>
          <p:cNvPr id="7" name="Rounded Rectangle 6"/>
          <p:cNvSpPr/>
          <p:nvPr/>
        </p:nvSpPr>
        <p:spPr>
          <a:xfrm>
            <a:off x="5463983" y="1556792"/>
            <a:ext cx="3284481" cy="1152128"/>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latin typeface="Comic Sans MS" pitchFamily="66" charset="0"/>
              </a:rPr>
              <a:t>VARIABEL SEBAB AKIBAT</a:t>
            </a:r>
          </a:p>
          <a:p>
            <a:pPr algn="ctr"/>
            <a:r>
              <a:rPr lang="en-US" dirty="0" err="1" smtClean="0">
                <a:solidFill>
                  <a:schemeClr val="accent3">
                    <a:lumMod val="50000"/>
                  </a:schemeClr>
                </a:solidFill>
                <a:latin typeface="Comic Sans MS" pitchFamily="66" charset="0"/>
              </a:rPr>
              <a:t>Nilai</a:t>
            </a:r>
            <a:r>
              <a:rPr lang="en-US" dirty="0" smtClean="0">
                <a:solidFill>
                  <a:schemeClr val="accent3">
                    <a:lumMod val="50000"/>
                  </a:schemeClr>
                </a:solidFill>
                <a:latin typeface="Comic Sans MS" pitchFamily="66" charset="0"/>
              </a:rPr>
              <a:t> LPC </a:t>
            </a:r>
            <a:r>
              <a:rPr lang="en-US" dirty="0" err="1" smtClean="0">
                <a:solidFill>
                  <a:schemeClr val="accent3">
                    <a:lumMod val="50000"/>
                  </a:schemeClr>
                </a:solidFill>
                <a:latin typeface="Comic Sans MS" pitchFamily="66" charset="0"/>
              </a:rPr>
              <a:t>pemimpin</a:t>
            </a:r>
            <a:endParaRPr lang="id-ID" dirty="0"/>
          </a:p>
        </p:txBody>
      </p:sp>
      <p:sp>
        <p:nvSpPr>
          <p:cNvPr id="15" name="Down Arrow 14"/>
          <p:cNvSpPr/>
          <p:nvPr/>
        </p:nvSpPr>
        <p:spPr>
          <a:xfrm rot="16200000">
            <a:off x="2864901" y="95541"/>
            <a:ext cx="997721" cy="4064241"/>
          </a:xfrm>
          <a:prstGeom prst="down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Down Arrow 15"/>
          <p:cNvSpPr/>
          <p:nvPr/>
        </p:nvSpPr>
        <p:spPr>
          <a:xfrm rot="10800000">
            <a:off x="4073138" y="2420888"/>
            <a:ext cx="997721" cy="2304256"/>
          </a:xfrm>
          <a:prstGeom prst="down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Rounded Rectangle 16"/>
          <p:cNvSpPr/>
          <p:nvPr/>
        </p:nvSpPr>
        <p:spPr>
          <a:xfrm>
            <a:off x="395536" y="1556792"/>
            <a:ext cx="3284481" cy="1152128"/>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latin typeface="Comic Sans MS" pitchFamily="66" charset="0"/>
              </a:rPr>
              <a:t>VARIABEL HASIL AKHIR</a:t>
            </a:r>
          </a:p>
          <a:p>
            <a:pPr algn="ctr"/>
            <a:r>
              <a:rPr lang="en-US" dirty="0" err="1" smtClean="0">
                <a:solidFill>
                  <a:schemeClr val="accent3">
                    <a:lumMod val="50000"/>
                  </a:schemeClr>
                </a:solidFill>
                <a:latin typeface="Comic Sans MS" pitchFamily="66" charset="0"/>
              </a:rPr>
              <a:t>Kinerja</a:t>
            </a:r>
            <a:r>
              <a:rPr lang="en-US" dirty="0" smtClean="0">
                <a:solidFill>
                  <a:schemeClr val="accent3">
                    <a:lumMod val="50000"/>
                  </a:schemeClr>
                </a:solidFill>
                <a:latin typeface="Comic Sans MS" pitchFamily="66" charset="0"/>
              </a:rPr>
              <a:t> </a:t>
            </a:r>
            <a:r>
              <a:rPr lang="en-US" dirty="0" err="1" smtClean="0">
                <a:solidFill>
                  <a:schemeClr val="accent3">
                    <a:lumMod val="50000"/>
                  </a:schemeClr>
                </a:solidFill>
                <a:latin typeface="Comic Sans MS" pitchFamily="66" charset="0"/>
              </a:rPr>
              <a:t>kelompok</a:t>
            </a:r>
            <a:endParaRPr lang="en-US" dirty="0">
              <a:solidFill>
                <a:schemeClr val="accent3">
                  <a:lumMod val="50000"/>
                </a:schemeClr>
              </a:solidFill>
              <a:latin typeface="Comic Sans MS" pitchFamily="66" charset="0"/>
            </a:endParaRPr>
          </a:p>
        </p:txBody>
      </p:sp>
      <p:sp>
        <p:nvSpPr>
          <p:cNvPr id="18" name="Rounded Rectangle 17"/>
          <p:cNvSpPr/>
          <p:nvPr/>
        </p:nvSpPr>
        <p:spPr>
          <a:xfrm>
            <a:off x="2555776" y="3717032"/>
            <a:ext cx="4032448" cy="1584176"/>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3">
                    <a:lumMod val="50000"/>
                  </a:schemeClr>
                </a:solidFill>
                <a:latin typeface="Comic Sans MS" pitchFamily="66" charset="0"/>
              </a:rPr>
              <a:t>VARIABEL MODERATOR SITUSIONAL</a:t>
            </a:r>
          </a:p>
          <a:p>
            <a:pPr algn="ctr"/>
            <a:r>
              <a:rPr lang="en-US" dirty="0" smtClean="0">
                <a:solidFill>
                  <a:schemeClr val="accent3">
                    <a:lumMod val="50000"/>
                  </a:schemeClr>
                </a:solidFill>
                <a:latin typeface="Comic Sans MS" pitchFamily="66" charset="0"/>
              </a:rPr>
              <a:t>Hub. </a:t>
            </a:r>
            <a:r>
              <a:rPr lang="en-US" dirty="0" err="1" smtClean="0">
                <a:solidFill>
                  <a:schemeClr val="accent3">
                    <a:lumMod val="50000"/>
                  </a:schemeClr>
                </a:solidFill>
                <a:latin typeface="Comic Sans MS" pitchFamily="66" charset="0"/>
              </a:rPr>
              <a:t>Pemimpin-anggota</a:t>
            </a:r>
            <a:endParaRPr lang="en-US" dirty="0" smtClean="0">
              <a:solidFill>
                <a:schemeClr val="accent3">
                  <a:lumMod val="50000"/>
                </a:schemeClr>
              </a:solidFill>
              <a:latin typeface="Comic Sans MS" pitchFamily="66" charset="0"/>
            </a:endParaRPr>
          </a:p>
          <a:p>
            <a:pPr algn="ctr"/>
            <a:r>
              <a:rPr lang="en-US" dirty="0" err="1" smtClean="0">
                <a:solidFill>
                  <a:schemeClr val="accent3">
                    <a:lumMod val="50000"/>
                  </a:schemeClr>
                </a:solidFill>
                <a:latin typeface="Comic Sans MS" pitchFamily="66" charset="0"/>
              </a:rPr>
              <a:t>Kekuasaan</a:t>
            </a:r>
            <a:r>
              <a:rPr lang="en-US" dirty="0" smtClean="0">
                <a:solidFill>
                  <a:schemeClr val="accent3">
                    <a:lumMod val="50000"/>
                  </a:schemeClr>
                </a:solidFill>
                <a:latin typeface="Comic Sans MS" pitchFamily="66" charset="0"/>
              </a:rPr>
              <a:t> </a:t>
            </a:r>
            <a:r>
              <a:rPr lang="en-US" dirty="0" err="1" smtClean="0">
                <a:solidFill>
                  <a:schemeClr val="accent3">
                    <a:lumMod val="50000"/>
                  </a:schemeClr>
                </a:solidFill>
                <a:latin typeface="Comic Sans MS" pitchFamily="66" charset="0"/>
              </a:rPr>
              <a:t>posisi</a:t>
            </a:r>
            <a:r>
              <a:rPr lang="en-US" dirty="0" smtClean="0">
                <a:solidFill>
                  <a:schemeClr val="accent3">
                    <a:lumMod val="50000"/>
                  </a:schemeClr>
                </a:solidFill>
                <a:latin typeface="Comic Sans MS" pitchFamily="66" charset="0"/>
              </a:rPr>
              <a:t> </a:t>
            </a:r>
            <a:r>
              <a:rPr lang="en-US" dirty="0" err="1" smtClean="0">
                <a:solidFill>
                  <a:schemeClr val="accent3">
                    <a:lumMod val="50000"/>
                  </a:schemeClr>
                </a:solidFill>
                <a:latin typeface="Comic Sans MS" pitchFamily="66" charset="0"/>
              </a:rPr>
              <a:t>pemimpin</a:t>
            </a:r>
            <a:endParaRPr lang="en-US" dirty="0" smtClean="0">
              <a:solidFill>
                <a:schemeClr val="accent3">
                  <a:lumMod val="50000"/>
                </a:schemeClr>
              </a:solidFill>
              <a:latin typeface="Comic Sans MS" pitchFamily="66" charset="0"/>
            </a:endParaRPr>
          </a:p>
          <a:p>
            <a:pPr algn="ctr"/>
            <a:r>
              <a:rPr lang="en-US" dirty="0" err="1" smtClean="0">
                <a:solidFill>
                  <a:schemeClr val="accent3">
                    <a:lumMod val="50000"/>
                  </a:schemeClr>
                </a:solidFill>
                <a:latin typeface="Comic Sans MS" pitchFamily="66" charset="0"/>
              </a:rPr>
              <a:t>Struktur</a:t>
            </a:r>
            <a:r>
              <a:rPr lang="en-US" dirty="0" smtClean="0">
                <a:solidFill>
                  <a:schemeClr val="accent3">
                    <a:lumMod val="50000"/>
                  </a:schemeClr>
                </a:solidFill>
                <a:latin typeface="Comic Sans MS" pitchFamily="66" charset="0"/>
              </a:rPr>
              <a:t> </a:t>
            </a:r>
            <a:r>
              <a:rPr lang="en-US" dirty="0" err="1" smtClean="0">
                <a:solidFill>
                  <a:schemeClr val="accent3">
                    <a:lumMod val="50000"/>
                  </a:schemeClr>
                </a:solidFill>
                <a:latin typeface="Comic Sans MS" pitchFamily="66" charset="0"/>
              </a:rPr>
              <a:t>tugas</a:t>
            </a:r>
            <a:endParaRPr lang="en-US" dirty="0">
              <a:solidFill>
                <a:schemeClr val="accent3">
                  <a:lumMod val="50000"/>
                </a:schemeClr>
              </a:solidFill>
              <a:latin typeface="Comic Sans MS" pitchFamily="66" charset="0"/>
            </a:endParaRPr>
          </a:p>
        </p:txBody>
      </p:sp>
    </p:spTree>
    <p:extLst>
      <p:ext uri="{BB962C8B-B14F-4D97-AF65-F5344CB8AC3E}">
        <p14:creationId xmlns:p14="http://schemas.microsoft.com/office/powerpoint/2010/main" val="286128103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2051720" y="3429000"/>
            <a:ext cx="6635080" cy="2808312"/>
          </a:xfrm>
        </p:spPr>
        <p:txBody>
          <a:bodyPr>
            <a:normAutofit/>
          </a:bodyPr>
          <a:lstStyle/>
          <a:p>
            <a:pPr marL="0" indent="0" algn="ctr">
              <a:lnSpc>
                <a:spcPct val="150000"/>
              </a:lnSpc>
              <a:buNone/>
            </a:pPr>
            <a:r>
              <a:rPr lang="id-ID" sz="2000" dirty="0">
                <a:solidFill>
                  <a:schemeClr val="accent3">
                    <a:lumMod val="50000"/>
                  </a:schemeClr>
                </a:solidFill>
                <a:latin typeface="Comic Sans MS" pitchFamily="66" charset="0"/>
              </a:rPr>
              <a:t>Efektifitas pemimpin ditentukan oleh kesesuaian antara gaya pemimpin dengan </a:t>
            </a:r>
            <a:r>
              <a:rPr lang="id-ID" sz="2000" dirty="0" smtClean="0">
                <a:solidFill>
                  <a:schemeClr val="accent3">
                    <a:lumMod val="50000"/>
                  </a:schemeClr>
                </a:solidFill>
                <a:latin typeface="Comic Sans MS" pitchFamily="66" charset="0"/>
              </a:rPr>
              <a:t>keharmonisan situasinya</a:t>
            </a:r>
            <a:r>
              <a:rPr lang="id-ID" sz="2000" dirty="0">
                <a:solidFill>
                  <a:schemeClr val="accent3">
                    <a:lumMod val="50000"/>
                  </a:schemeClr>
                </a:solidFill>
                <a:latin typeface="Comic Sans MS" pitchFamily="66" charset="0"/>
              </a:rPr>
              <a:t>. Alasan yang menyebabkan gaya kepemimpinan tertentu lebih efektif dalam </a:t>
            </a:r>
            <a:r>
              <a:rPr lang="id-ID" sz="2000" dirty="0" smtClean="0">
                <a:solidFill>
                  <a:schemeClr val="accent3">
                    <a:lumMod val="50000"/>
                  </a:schemeClr>
                </a:solidFill>
                <a:latin typeface="Comic Sans MS" pitchFamily="66" charset="0"/>
              </a:rPr>
              <a:t>beberapa situasi </a:t>
            </a:r>
            <a:r>
              <a:rPr lang="id-ID" sz="2000" dirty="0">
                <a:solidFill>
                  <a:schemeClr val="accent3">
                    <a:lumMod val="50000"/>
                  </a:schemeClr>
                </a:solidFill>
                <a:latin typeface="Comic Sans MS" pitchFamily="66" charset="0"/>
              </a:rPr>
              <a:t>berbeda dapat diterangkan memalui harmonis dan tidak </a:t>
            </a:r>
            <a:r>
              <a:rPr lang="id-ID" sz="2000" dirty="0" smtClean="0">
                <a:solidFill>
                  <a:schemeClr val="accent3">
                    <a:lumMod val="50000"/>
                  </a:schemeClr>
                </a:solidFill>
                <a:latin typeface="Comic Sans MS" pitchFamily="66" charset="0"/>
              </a:rPr>
              <a:t>harmonis</a:t>
            </a:r>
            <a:endParaRPr lang="id-ID" sz="2000" dirty="0">
              <a:solidFill>
                <a:schemeClr val="accent3">
                  <a:lumMod val="50000"/>
                </a:schemeClr>
              </a:solidFill>
              <a:latin typeface="Comic Sans MS" pitchFamily="66" charset="0"/>
            </a:endParaRPr>
          </a:p>
        </p:txBody>
      </p:sp>
      <p:sp>
        <p:nvSpPr>
          <p:cNvPr id="5" name="Down Arrow 4"/>
          <p:cNvSpPr/>
          <p:nvPr/>
        </p:nvSpPr>
        <p:spPr>
          <a:xfrm>
            <a:off x="4355976" y="1340768"/>
            <a:ext cx="1944216" cy="1728192"/>
          </a:xfrm>
          <a:prstGeom prst="downArrow">
            <a:avLst/>
          </a:prstGeom>
          <a:solidFill>
            <a:schemeClr val="accent3">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733992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3419872" y="224644"/>
            <a:ext cx="5564899" cy="468052"/>
          </a:xfrm>
          <a:prstGeom prst="roundRect">
            <a:avLst/>
          </a:prstGeom>
          <a:solidFill>
            <a:schemeClr val="accent3">
              <a:lumMod val="20000"/>
              <a:lumOff val="8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err="1" smtClean="0">
                <a:solidFill>
                  <a:schemeClr val="accent3">
                    <a:lumMod val="50000"/>
                  </a:schemeClr>
                </a:solidFill>
                <a:latin typeface="Comic Sans MS" pitchFamily="66" charset="0"/>
              </a:rPr>
              <a:t>Teori</a:t>
            </a:r>
            <a:r>
              <a:rPr lang="en-US" sz="2400" dirty="0" smtClean="0">
                <a:solidFill>
                  <a:schemeClr val="accent3">
                    <a:lumMod val="50000"/>
                  </a:schemeClr>
                </a:solidFill>
                <a:latin typeface="Comic Sans MS" pitchFamily="66" charset="0"/>
              </a:rPr>
              <a:t> </a:t>
            </a:r>
            <a:r>
              <a:rPr lang="id-ID" sz="2400" dirty="0">
                <a:solidFill>
                  <a:schemeClr val="accent3">
                    <a:lumMod val="50000"/>
                  </a:schemeClr>
                </a:solidFill>
                <a:latin typeface="Comic Sans MS" pitchFamily="66" charset="0"/>
              </a:rPr>
              <a:t>Path-Goal </a:t>
            </a:r>
            <a:r>
              <a:rPr lang="id-ID" sz="2000" dirty="0">
                <a:solidFill>
                  <a:schemeClr val="accent3">
                    <a:lumMod val="50000"/>
                  </a:schemeClr>
                </a:solidFill>
                <a:latin typeface="Comic Sans MS" pitchFamily="66" charset="0"/>
              </a:rPr>
              <a:t>(House (1971)</a:t>
            </a:r>
            <a:endParaRPr lang="id-ID" sz="2000" dirty="0">
              <a:solidFill>
                <a:schemeClr val="accent3">
                  <a:lumMod val="50000"/>
                </a:schemeClr>
              </a:solidFill>
            </a:endParaRPr>
          </a:p>
        </p:txBody>
      </p:sp>
      <p:graphicFrame>
        <p:nvGraphicFramePr>
          <p:cNvPr id="2" name="Diagram 1"/>
          <p:cNvGraphicFramePr/>
          <p:nvPr>
            <p:extLst>
              <p:ext uri="{D42A27DB-BD31-4B8C-83A1-F6EECF244321}">
                <p14:modId xmlns:p14="http://schemas.microsoft.com/office/powerpoint/2010/main" val="1038387051"/>
              </p:ext>
            </p:extLst>
          </p:nvPr>
        </p:nvGraphicFramePr>
        <p:xfrm>
          <a:off x="107504" y="805160"/>
          <a:ext cx="8928992" cy="55761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0289734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WINA\NGAJAR\UMA\TEMPLATE PPT\283_school_ppt\Template_mai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8"/>
          <p:cNvSpPr>
            <a:spLocks noGrp="1"/>
          </p:cNvSpPr>
          <p:nvPr>
            <p:ph idx="4294967295"/>
          </p:nvPr>
        </p:nvSpPr>
        <p:spPr>
          <a:xfrm>
            <a:off x="683568" y="836712"/>
            <a:ext cx="7560840" cy="5184576"/>
          </a:xfrm>
        </p:spPr>
        <p:txBody>
          <a:bodyPr>
            <a:normAutofit/>
          </a:bodyPr>
          <a:lstStyle/>
          <a:p>
            <a:pPr marL="0" indent="0">
              <a:buNone/>
            </a:pPr>
            <a:r>
              <a:rPr lang="id-ID" sz="2000" dirty="0">
                <a:latin typeface="Comic Sans MS" pitchFamily="66" charset="0"/>
              </a:rPr>
              <a:t>Cara seorang pemimpin mempengaruhi bawahan sebagai berikut;</a:t>
            </a:r>
            <a:br>
              <a:rPr lang="id-ID" sz="2000" dirty="0">
                <a:latin typeface="Comic Sans MS" pitchFamily="66" charset="0"/>
              </a:rPr>
            </a:br>
            <a:r>
              <a:rPr lang="id-ID" sz="2000" dirty="0" smtClean="0">
                <a:latin typeface="Comic Sans MS" pitchFamily="66" charset="0"/>
              </a:rPr>
              <a:t>Memperjelas </a:t>
            </a:r>
            <a:r>
              <a:rPr lang="id-ID" sz="2000" dirty="0">
                <a:latin typeface="Comic Sans MS" pitchFamily="66" charset="0"/>
              </a:rPr>
              <a:t>jalan sehingga bawahan tahu jalan mana yang harus </a:t>
            </a:r>
            <a:r>
              <a:rPr lang="id-ID" sz="2000" dirty="0" smtClean="0">
                <a:latin typeface="Comic Sans MS" pitchFamily="66" charset="0"/>
              </a:rPr>
              <a:t>dilalui/pergi.</a:t>
            </a:r>
          </a:p>
          <a:p>
            <a:pPr marL="457200" indent="-457200">
              <a:buFont typeface="+mj-lt"/>
              <a:buAutoNum type="arabicPeriod"/>
            </a:pPr>
            <a:r>
              <a:rPr lang="id-ID" sz="2000" dirty="0" smtClean="0">
                <a:latin typeface="Comic Sans MS" pitchFamily="66" charset="0"/>
              </a:rPr>
              <a:t>Menghapus </a:t>
            </a:r>
            <a:r>
              <a:rPr lang="id-ID" sz="2000" dirty="0">
                <a:latin typeface="Comic Sans MS" pitchFamily="66" charset="0"/>
              </a:rPr>
              <a:t>hambatan yang menghadangi jalan </a:t>
            </a:r>
            <a:r>
              <a:rPr lang="id-ID" sz="2000" dirty="0" smtClean="0">
                <a:latin typeface="Comic Sans MS" pitchFamily="66" charset="0"/>
              </a:rPr>
              <a:t>.</a:t>
            </a:r>
          </a:p>
          <a:p>
            <a:pPr marL="457200" indent="-457200">
              <a:buFont typeface="+mj-lt"/>
              <a:buAutoNum type="arabicPeriod"/>
            </a:pPr>
            <a:r>
              <a:rPr lang="id-ID" sz="2000" dirty="0" smtClean="0">
                <a:latin typeface="Comic Sans MS" pitchFamily="66" charset="0"/>
              </a:rPr>
              <a:t>Menghapus </a:t>
            </a:r>
            <a:r>
              <a:rPr lang="id-ID" sz="2000" dirty="0">
                <a:latin typeface="Comic Sans MS" pitchFamily="66" charset="0"/>
              </a:rPr>
              <a:t>hambatan yang menghentikan mereka pergi </a:t>
            </a:r>
            <a:r>
              <a:rPr lang="id-ID" sz="2000" dirty="0" smtClean="0">
                <a:latin typeface="Comic Sans MS" pitchFamily="66" charset="0"/>
              </a:rPr>
              <a:t>ke tujuan.</a:t>
            </a:r>
          </a:p>
          <a:p>
            <a:pPr marL="457200" indent="-457200">
              <a:buFont typeface="+mj-lt"/>
              <a:buAutoNum type="arabicPeriod"/>
            </a:pPr>
            <a:r>
              <a:rPr lang="id-ID" sz="2000" dirty="0" smtClean="0">
                <a:latin typeface="Comic Sans MS" pitchFamily="66" charset="0"/>
              </a:rPr>
              <a:t>Meningkatkan </a:t>
            </a:r>
            <a:r>
              <a:rPr lang="id-ID" sz="2000" dirty="0">
                <a:latin typeface="Comic Sans MS" pitchFamily="66" charset="0"/>
              </a:rPr>
              <a:t>penghargaan </a:t>
            </a:r>
            <a:r>
              <a:rPr lang="id-ID" sz="2000" dirty="0" smtClean="0">
                <a:latin typeface="Comic Sans MS" pitchFamily="66" charset="0"/>
              </a:rPr>
              <a:t>di sepanjang </a:t>
            </a:r>
            <a:r>
              <a:rPr lang="id-ID" sz="2000" dirty="0">
                <a:latin typeface="Comic Sans MS" pitchFamily="66" charset="0"/>
              </a:rPr>
              <a:t>rute</a:t>
            </a:r>
          </a:p>
        </p:txBody>
      </p:sp>
    </p:spTree>
    <p:extLst>
      <p:ext uri="{BB962C8B-B14F-4D97-AF65-F5344CB8AC3E}">
        <p14:creationId xmlns:p14="http://schemas.microsoft.com/office/powerpoint/2010/main" val="284286571"/>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2">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928</TotalTime>
  <Words>1438</Words>
  <Application>Microsoft Office PowerPoint</Application>
  <PresentationFormat>On-screen Show (4:3)</PresentationFormat>
  <Paragraphs>203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TEORI KONTINGENSI MENGENAI KEPEMIMPINAN YANG EFEKTIF</vt:lpstr>
      <vt:lpstr>Teori Kontigensi Kepemimpinan</vt:lpstr>
      <vt:lpstr>PowerPoint Presentation</vt:lpstr>
      <vt:lpstr>PowerPoint Presentation</vt:lpstr>
      <vt:lpstr>TABLE  Relationships in the LPC Contingency Model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Leader Substitutes Theory (Kerr dan Jermier, 1978)</vt:lpstr>
      <vt:lpstr>PowerPoint Presentation</vt:lpstr>
      <vt:lpstr>PowerPoint Presentation</vt:lpstr>
      <vt:lpstr>Teori Berbagai – Hubungan</vt:lpstr>
      <vt:lpstr>Gbr. Hubungan Sebab Akibat dalam Teori Berbagai – Hubungan</vt:lpstr>
      <vt:lpstr>Teori Sumber Daya Kognitif</vt:lpstr>
      <vt:lpstr>PowerPoint Presentation</vt:lpstr>
      <vt:lpstr>PowerPoint Presentation</vt:lpstr>
      <vt:lpstr>PowerPoint Presentation</vt:lpstr>
      <vt:lpstr>PowerPoint Presentation</vt:lpstr>
      <vt:lpstr>TeŞekkŰr Ederim</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ismail - [2010]</cp:lastModifiedBy>
  <cp:revision>327</cp:revision>
  <dcterms:created xsi:type="dcterms:W3CDTF">2020-03-24T01:31:40Z</dcterms:created>
  <dcterms:modified xsi:type="dcterms:W3CDTF">2020-04-04T03:32:14Z</dcterms:modified>
</cp:coreProperties>
</file>