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62" r:id="rId4"/>
    <p:sldId id="278" r:id="rId5"/>
    <p:sldId id="267" r:id="rId6"/>
    <p:sldId id="270" r:id="rId7"/>
    <p:sldId id="271" r:id="rId8"/>
    <p:sldId id="272" r:id="rId9"/>
    <p:sldId id="274" r:id="rId10"/>
    <p:sldId id="273" r:id="rId11"/>
    <p:sldId id="282" r:id="rId12"/>
    <p:sldId id="265" r:id="rId13"/>
    <p:sldId id="277" r:id="rId14"/>
    <p:sldId id="283" r:id="rId15"/>
    <p:sldId id="284" r:id="rId16"/>
    <p:sldId id="260" r:id="rId17"/>
    <p:sldId id="275" r:id="rId18"/>
    <p:sldId id="276" r:id="rId19"/>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21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13CE4F-2518-4EDC-9078-475F81F48990}" type="datetimeFigureOut">
              <a:rPr lang="id-ID" smtClean="0"/>
              <a:t>11/04/2020</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7D8A70-C849-4577-96E6-4B97D19635AF}" type="slidenum">
              <a:rPr lang="id-ID" smtClean="0"/>
              <a:t>‹#›</a:t>
            </a:fld>
            <a:endParaRPr lang="id-ID"/>
          </a:p>
        </p:txBody>
      </p:sp>
    </p:spTree>
    <p:extLst>
      <p:ext uri="{BB962C8B-B14F-4D97-AF65-F5344CB8AC3E}">
        <p14:creationId xmlns:p14="http://schemas.microsoft.com/office/powerpoint/2010/main" val="250949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2</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12</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13</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16</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18</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3</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4</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5</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6</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7</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8</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9</a:t>
            </a:fld>
            <a:endParaRPr lang="id-ID"/>
          </a:p>
        </p:txBody>
      </p:sp>
    </p:spTree>
    <p:extLst>
      <p:ext uri="{BB962C8B-B14F-4D97-AF65-F5344CB8AC3E}">
        <p14:creationId xmlns:p14="http://schemas.microsoft.com/office/powerpoint/2010/main" val="135939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027D8A70-C849-4577-96E6-4B97D19635AF}" type="slidenum">
              <a:rPr lang="id-ID" smtClean="0"/>
              <a:t>10</a:t>
            </a:fld>
            <a:endParaRPr lang="id-ID"/>
          </a:p>
        </p:txBody>
      </p:sp>
    </p:spTree>
    <p:extLst>
      <p:ext uri="{BB962C8B-B14F-4D97-AF65-F5344CB8AC3E}">
        <p14:creationId xmlns:p14="http://schemas.microsoft.com/office/powerpoint/2010/main" val="1359399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FD9B9A1D-3ED6-4196-8271-B593150650F2}" type="datetimeFigureOut">
              <a:rPr lang="id-ID" smtClean="0"/>
              <a:t>11/04/2020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3281955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FD9B9A1D-3ED6-4196-8271-B593150650F2}" type="datetimeFigureOut">
              <a:rPr lang="id-ID" smtClean="0"/>
              <a:t>11/04/2020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360530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FD9B9A1D-3ED6-4196-8271-B593150650F2}" type="datetimeFigureOut">
              <a:rPr lang="id-ID" smtClean="0"/>
              <a:t>11/04/2020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111803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FD9B9A1D-3ED6-4196-8271-B593150650F2}" type="datetimeFigureOut">
              <a:rPr lang="id-ID" smtClean="0"/>
              <a:t>11/04/2020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8100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9B9A1D-3ED6-4196-8271-B593150650F2}" type="datetimeFigureOut">
              <a:rPr lang="id-ID" smtClean="0"/>
              <a:t>11/04/2020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135062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FD9B9A1D-3ED6-4196-8271-B593150650F2}" type="datetimeFigureOut">
              <a:rPr lang="id-ID" smtClean="0"/>
              <a:t>11/04/2020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274256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FD9B9A1D-3ED6-4196-8271-B593150650F2}" type="datetimeFigureOut">
              <a:rPr lang="id-ID" smtClean="0"/>
              <a:t>11/04/2020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128114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FD9B9A1D-3ED6-4196-8271-B593150650F2}" type="datetimeFigureOut">
              <a:rPr lang="id-ID" smtClean="0"/>
              <a:t>11/04/2020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387933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B9A1D-3ED6-4196-8271-B593150650F2}" type="datetimeFigureOut">
              <a:rPr lang="id-ID" smtClean="0"/>
              <a:t>11/04/2020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254372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9B9A1D-3ED6-4196-8271-B593150650F2}" type="datetimeFigureOut">
              <a:rPr lang="id-ID" smtClean="0"/>
              <a:t>11/04/2020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196252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9B9A1D-3ED6-4196-8271-B593150650F2}" type="datetimeFigureOut">
              <a:rPr lang="id-ID" smtClean="0"/>
              <a:t>11/04/2020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1CEAF7-F5DE-4758-87D3-558942CED9CD}" type="slidenum">
              <a:rPr lang="id-ID" smtClean="0"/>
              <a:t>‹#›</a:t>
            </a:fld>
            <a:endParaRPr lang="id-ID"/>
          </a:p>
        </p:txBody>
      </p:sp>
    </p:spTree>
    <p:extLst>
      <p:ext uri="{BB962C8B-B14F-4D97-AF65-F5344CB8AC3E}">
        <p14:creationId xmlns:p14="http://schemas.microsoft.com/office/powerpoint/2010/main" val="131932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B9A1D-3ED6-4196-8271-B593150650F2}" type="datetimeFigureOut">
              <a:rPr lang="id-ID" smtClean="0"/>
              <a:t>11/04/2020</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CEAF7-F5DE-4758-87D3-558942CED9CD}" type="slidenum">
              <a:rPr lang="id-ID" smtClean="0"/>
              <a:t>‹#›</a:t>
            </a:fld>
            <a:endParaRPr lang="id-ID"/>
          </a:p>
        </p:txBody>
      </p:sp>
    </p:spTree>
    <p:extLst>
      <p:ext uri="{BB962C8B-B14F-4D97-AF65-F5344CB8AC3E}">
        <p14:creationId xmlns:p14="http://schemas.microsoft.com/office/powerpoint/2010/main" val="3598520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hmaafwina@staff.uma.ac.id"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8.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WINA\NGAJAR\UMA\PSIKOLOGI KONSUMEN\GAMBAR\belanja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 y="19748"/>
            <a:ext cx="9161165" cy="6838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71600" y="4049638"/>
            <a:ext cx="7848872" cy="747514"/>
          </a:xfrm>
          <a:solidFill>
            <a:schemeClr val="accent6">
              <a:lumMod val="40000"/>
              <a:lumOff val="60000"/>
            </a:schemeClr>
          </a:solidFill>
        </p:spPr>
        <p:txBody>
          <a:bodyPr>
            <a:noAutofit/>
          </a:bodyPr>
          <a:lstStyle/>
          <a:p>
            <a:pPr algn="r"/>
            <a:r>
              <a:rPr lang="id-ID" sz="2400" b="1" dirty="0">
                <a:solidFill>
                  <a:schemeClr val="accent5">
                    <a:lumMod val="50000"/>
                  </a:schemeClr>
                </a:solidFill>
                <a:latin typeface="Comic Sans MS" pitchFamily="66" charset="0"/>
              </a:rPr>
              <a:t>Perilaku konsumen Wanita</a:t>
            </a:r>
            <a:r>
              <a:rPr lang="id-ID" sz="2400" b="1">
                <a:solidFill>
                  <a:schemeClr val="accent5">
                    <a:lumMod val="50000"/>
                  </a:schemeClr>
                </a:solidFill>
                <a:latin typeface="Comic Sans MS" pitchFamily="66" charset="0"/>
              </a:rPr>
              <a:t>, </a:t>
            </a:r>
            <a:r>
              <a:rPr lang="id-ID" sz="2400" b="1" smtClean="0">
                <a:solidFill>
                  <a:schemeClr val="accent5">
                    <a:lumMod val="50000"/>
                  </a:schemeClr>
                </a:solidFill>
                <a:latin typeface="Comic Sans MS" pitchFamily="66" charset="0"/>
              </a:rPr>
              <a:t>Kawula </a:t>
            </a:r>
            <a:r>
              <a:rPr lang="id-ID" sz="2400" b="1" dirty="0">
                <a:solidFill>
                  <a:schemeClr val="accent5">
                    <a:lumMod val="50000"/>
                  </a:schemeClr>
                </a:solidFill>
                <a:latin typeface="Comic Sans MS" pitchFamily="66" charset="0"/>
              </a:rPr>
              <a:t>Muda dan Netizen</a:t>
            </a:r>
          </a:p>
        </p:txBody>
      </p:sp>
      <p:sp>
        <p:nvSpPr>
          <p:cNvPr id="3" name="Subtitle 2"/>
          <p:cNvSpPr>
            <a:spLocks noGrp="1"/>
          </p:cNvSpPr>
          <p:nvPr>
            <p:ph type="subTitle" idx="1"/>
          </p:nvPr>
        </p:nvSpPr>
        <p:spPr>
          <a:xfrm>
            <a:off x="5004048" y="4941168"/>
            <a:ext cx="3816424" cy="1559024"/>
          </a:xfrm>
          <a:solidFill>
            <a:schemeClr val="accent6">
              <a:lumMod val="40000"/>
              <a:lumOff val="60000"/>
            </a:schemeClr>
          </a:solidFill>
        </p:spPr>
        <p:txBody>
          <a:bodyPr>
            <a:normAutofit/>
          </a:bodyPr>
          <a:lstStyle/>
          <a:p>
            <a:pPr algn="r">
              <a:spcBef>
                <a:spcPts val="0"/>
              </a:spcBef>
            </a:pPr>
            <a:r>
              <a:rPr lang="id-ID" sz="1800" b="1" dirty="0" smtClean="0">
                <a:solidFill>
                  <a:schemeClr val="accent5">
                    <a:lumMod val="50000"/>
                  </a:schemeClr>
                </a:solidFill>
                <a:latin typeface="Comic Sans MS" pitchFamily="66" charset="0"/>
              </a:rPr>
              <a:t>Rahma Afwina, S.Psi., M.Psi.</a:t>
            </a:r>
          </a:p>
          <a:p>
            <a:pPr algn="r">
              <a:spcBef>
                <a:spcPts val="0"/>
              </a:spcBef>
            </a:pPr>
            <a:r>
              <a:rPr lang="id-ID" sz="1800" b="1" dirty="0" smtClean="0">
                <a:solidFill>
                  <a:schemeClr val="accent5">
                    <a:lumMod val="50000"/>
                  </a:schemeClr>
                </a:solidFill>
                <a:latin typeface="Comic Sans MS" pitchFamily="66" charset="0"/>
                <a:hlinkClick r:id="rId3"/>
              </a:rPr>
              <a:t>rahmaafwina@staff.uma.ac.id</a:t>
            </a:r>
            <a:endParaRPr lang="id-ID" sz="1800" b="1" dirty="0" smtClean="0">
              <a:solidFill>
                <a:schemeClr val="accent5">
                  <a:lumMod val="50000"/>
                </a:schemeClr>
              </a:solidFill>
              <a:latin typeface="Comic Sans MS" pitchFamily="66" charset="0"/>
            </a:endParaRPr>
          </a:p>
          <a:p>
            <a:pPr algn="r">
              <a:spcBef>
                <a:spcPts val="0"/>
              </a:spcBef>
            </a:pPr>
            <a:r>
              <a:rPr lang="id-ID" sz="1800" b="1" dirty="0" smtClean="0">
                <a:solidFill>
                  <a:schemeClr val="accent5">
                    <a:lumMod val="50000"/>
                  </a:schemeClr>
                </a:solidFill>
                <a:latin typeface="Comic Sans MS" pitchFamily="66" charset="0"/>
              </a:rPr>
              <a:t>Kelas: B1</a:t>
            </a:r>
          </a:p>
          <a:p>
            <a:pPr algn="r">
              <a:spcBef>
                <a:spcPts val="0"/>
              </a:spcBef>
            </a:pPr>
            <a:r>
              <a:rPr lang="id-ID" sz="1800" b="1" dirty="0" smtClean="0">
                <a:solidFill>
                  <a:schemeClr val="accent5">
                    <a:lumMod val="50000"/>
                  </a:schemeClr>
                </a:solidFill>
                <a:latin typeface="Comic Sans MS" pitchFamily="66" charset="0"/>
              </a:rPr>
              <a:t>Pertemuan 6</a:t>
            </a:r>
          </a:p>
          <a:p>
            <a:pPr algn="r">
              <a:spcBef>
                <a:spcPts val="0"/>
              </a:spcBef>
            </a:pPr>
            <a:r>
              <a:rPr lang="id-ID" sz="1800" b="1" dirty="0" smtClean="0">
                <a:solidFill>
                  <a:schemeClr val="accent5">
                    <a:lumMod val="50000"/>
                  </a:schemeClr>
                </a:solidFill>
                <a:latin typeface="Comic Sans MS" pitchFamily="66" charset="0"/>
              </a:rPr>
              <a:t>11 April 2020</a:t>
            </a:r>
            <a:endParaRPr lang="id-ID" sz="1800" b="1" dirty="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18819458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p:cNvSpPr/>
          <p:nvPr/>
        </p:nvSpPr>
        <p:spPr>
          <a:xfrm>
            <a:off x="3235253" y="264494"/>
            <a:ext cx="4680520" cy="2444426"/>
          </a:xfrm>
          <a:prstGeom prst="wedgeEllipseCallout">
            <a:avLst>
              <a:gd name="adj1" fmla="val -37258"/>
              <a:gd name="adj2" fmla="val 52393"/>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accent5">
                    <a:lumMod val="50000"/>
                  </a:schemeClr>
                </a:solidFill>
                <a:latin typeface="Comic Sans MS" pitchFamily="66" charset="0"/>
              </a:rPr>
              <a:t>Wanita cenderung membeli barang-barang simbolis dan mampu mengekspresikan dirinya, yang berkaitan dengan aspek penampilan dan emosional</a:t>
            </a:r>
          </a:p>
        </p:txBody>
      </p:sp>
      <p:pic>
        <p:nvPicPr>
          <p:cNvPr id="6147" name="Picture 3" descr="D:\WINA\NGAJAR\UMA\PSIKOLOGI KONSUMEN\GAMBAR\belanja 27.jpg"/>
          <p:cNvPicPr>
            <a:picLocks noChangeAspect="1" noChangeArrowheads="1"/>
          </p:cNvPicPr>
          <p:nvPr/>
        </p:nvPicPr>
        <p:blipFill rotWithShape="1">
          <a:blip r:embed="rId4">
            <a:extLst>
              <a:ext uri="{28A0092B-C50C-407E-A947-70E740481C1C}">
                <a14:useLocalDpi xmlns:a14="http://schemas.microsoft.com/office/drawing/2010/main" val="0"/>
              </a:ext>
            </a:extLst>
          </a:blip>
          <a:srcRect r="1775"/>
          <a:stretch/>
        </p:blipFill>
        <p:spPr bwMode="auto">
          <a:xfrm>
            <a:off x="2984513" y="3789040"/>
            <a:ext cx="3256821" cy="2275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WINA\NGAJAR\UMA\PSIKOLOGI KONSUMEN\GAMBAR\belanja 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8992" r="22254"/>
          <a:stretch/>
        </p:blipFill>
        <p:spPr bwMode="auto">
          <a:xfrm>
            <a:off x="1077841" y="2175611"/>
            <a:ext cx="2486047" cy="23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991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WINA\NGAJAR\UMA\TEMPLATE PPT\Cherryblossom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idx="1"/>
          </p:nvPr>
        </p:nvSpPr>
        <p:spPr>
          <a:xfrm>
            <a:off x="395536" y="2924944"/>
            <a:ext cx="5616624" cy="1500187"/>
          </a:xfrm>
        </p:spPr>
        <p:txBody>
          <a:bodyPr>
            <a:normAutofit/>
          </a:bodyPr>
          <a:lstStyle/>
          <a:p>
            <a:r>
              <a:rPr lang="id-ID" sz="3200" b="1" i="1" dirty="0" smtClean="0">
                <a:solidFill>
                  <a:schemeClr val="accent5">
                    <a:lumMod val="50000"/>
                  </a:schemeClr>
                </a:solidFill>
                <a:latin typeface="Comic Sans MS" pitchFamily="66" charset="0"/>
              </a:rPr>
              <a:t>Online Shopping</a:t>
            </a:r>
            <a:endParaRPr lang="id-ID" sz="3200" dirty="0"/>
          </a:p>
        </p:txBody>
      </p:sp>
    </p:spTree>
    <p:extLst>
      <p:ext uri="{BB962C8B-B14F-4D97-AF65-F5344CB8AC3E}">
        <p14:creationId xmlns:p14="http://schemas.microsoft.com/office/powerpoint/2010/main" val="1742105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21937" y="836712"/>
            <a:ext cx="2190023" cy="461665"/>
          </a:xfrm>
          <a:prstGeom prst="rect">
            <a:avLst/>
          </a:prstGeom>
        </p:spPr>
        <p:txBody>
          <a:bodyPr wrap="none">
            <a:spAutoFit/>
          </a:bodyPr>
          <a:lstStyle/>
          <a:p>
            <a:r>
              <a:rPr lang="id-ID" sz="2400" b="1" dirty="0" smtClean="0">
                <a:solidFill>
                  <a:schemeClr val="accent5">
                    <a:lumMod val="50000"/>
                  </a:schemeClr>
                </a:solidFill>
                <a:latin typeface="Comic Sans MS" pitchFamily="66" charset="0"/>
              </a:rPr>
              <a:t>NETIZEN???</a:t>
            </a:r>
            <a:endParaRPr lang="id-ID" sz="2400" dirty="0">
              <a:solidFill>
                <a:schemeClr val="accent5">
                  <a:lumMod val="50000"/>
                </a:schemeClr>
              </a:solidFill>
            </a:endParaRPr>
          </a:p>
        </p:txBody>
      </p:sp>
      <p:sp>
        <p:nvSpPr>
          <p:cNvPr id="8" name="Rectangle 7"/>
          <p:cNvSpPr/>
          <p:nvPr/>
        </p:nvSpPr>
        <p:spPr>
          <a:xfrm>
            <a:off x="2543823" y="2204864"/>
            <a:ext cx="1140056" cy="369332"/>
          </a:xfrm>
          <a:prstGeom prst="rect">
            <a:avLst/>
          </a:prstGeom>
        </p:spPr>
        <p:txBody>
          <a:bodyPr wrap="none">
            <a:spAutoFit/>
          </a:bodyPr>
          <a:lstStyle/>
          <a:p>
            <a:pPr algn="ctr"/>
            <a:r>
              <a:rPr lang="id-ID" b="1" dirty="0" smtClean="0">
                <a:solidFill>
                  <a:schemeClr val="accent5">
                    <a:lumMod val="50000"/>
                  </a:schemeClr>
                </a:solidFill>
                <a:latin typeface="Comic Sans MS" pitchFamily="66" charset="0"/>
              </a:rPr>
              <a:t>Internet</a:t>
            </a:r>
          </a:p>
        </p:txBody>
      </p:sp>
      <p:sp>
        <p:nvSpPr>
          <p:cNvPr id="9" name="Rectangle 8"/>
          <p:cNvSpPr/>
          <p:nvPr/>
        </p:nvSpPr>
        <p:spPr>
          <a:xfrm>
            <a:off x="2186353" y="2580655"/>
            <a:ext cx="1854995" cy="369332"/>
          </a:xfrm>
          <a:prstGeom prst="rect">
            <a:avLst/>
          </a:prstGeom>
        </p:spPr>
        <p:txBody>
          <a:bodyPr wrap="none">
            <a:spAutoFit/>
          </a:bodyPr>
          <a:lstStyle/>
          <a:p>
            <a:r>
              <a:rPr lang="id-ID" b="1" dirty="0" smtClean="0">
                <a:solidFill>
                  <a:schemeClr val="accent5">
                    <a:lumMod val="50000"/>
                  </a:schemeClr>
                </a:solidFill>
                <a:latin typeface="Comic Sans MS" pitchFamily="66" charset="0"/>
              </a:rPr>
              <a:t>Citizen (warga)</a:t>
            </a:r>
            <a:endParaRPr lang="id-ID" dirty="0">
              <a:solidFill>
                <a:schemeClr val="accent5">
                  <a:lumMod val="50000"/>
                </a:schemeClr>
              </a:solidFill>
            </a:endParaRPr>
          </a:p>
        </p:txBody>
      </p:sp>
      <p:sp>
        <p:nvSpPr>
          <p:cNvPr id="10" name="Down Arrow 9"/>
          <p:cNvSpPr/>
          <p:nvPr/>
        </p:nvSpPr>
        <p:spPr>
          <a:xfrm>
            <a:off x="2923343" y="1377944"/>
            <a:ext cx="384084" cy="720080"/>
          </a:xfrm>
          <a:prstGeom prst="downArrow">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lumMod val="50000"/>
                </a:schemeClr>
              </a:solidFill>
            </a:endParaRPr>
          </a:p>
        </p:txBody>
      </p:sp>
      <p:sp>
        <p:nvSpPr>
          <p:cNvPr id="11" name="Rectangle 10"/>
          <p:cNvSpPr/>
          <p:nvPr/>
        </p:nvSpPr>
        <p:spPr>
          <a:xfrm>
            <a:off x="1619672" y="4047455"/>
            <a:ext cx="2952328" cy="1754326"/>
          </a:xfrm>
          <a:prstGeom prst="rect">
            <a:avLst/>
          </a:prstGeom>
        </p:spPr>
        <p:txBody>
          <a:bodyPr wrap="square">
            <a:spAutoFit/>
          </a:bodyPr>
          <a:lstStyle/>
          <a:p>
            <a:pPr algn="ctr"/>
            <a:r>
              <a:rPr lang="id-ID" dirty="0" smtClean="0">
                <a:solidFill>
                  <a:schemeClr val="accent5">
                    <a:lumMod val="50000"/>
                  </a:schemeClr>
                </a:solidFill>
                <a:latin typeface="Comic Sans MS" pitchFamily="66" charset="0"/>
              </a:rPr>
              <a:t>User (pengguna) internet aktif dalam berkomunikasi, mengeluarkan pendapat, berkolaborasi, di media internet</a:t>
            </a:r>
            <a:endParaRPr lang="id-ID" dirty="0">
              <a:solidFill>
                <a:schemeClr val="accent5">
                  <a:lumMod val="50000"/>
                </a:schemeClr>
              </a:solidFill>
              <a:latin typeface="Comic Sans MS" pitchFamily="66" charset="0"/>
            </a:endParaRPr>
          </a:p>
        </p:txBody>
      </p:sp>
      <p:sp>
        <p:nvSpPr>
          <p:cNvPr id="12" name="Down Arrow 11"/>
          <p:cNvSpPr/>
          <p:nvPr/>
        </p:nvSpPr>
        <p:spPr>
          <a:xfrm>
            <a:off x="2807804" y="3074039"/>
            <a:ext cx="576064" cy="866418"/>
          </a:xfrm>
          <a:prstGeom prst="downArrow">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lumMod val="50000"/>
                </a:schemeClr>
              </a:solidFill>
            </a:endParaRPr>
          </a:p>
        </p:txBody>
      </p:sp>
      <p:pic>
        <p:nvPicPr>
          <p:cNvPr id="8195" name="Picture 3" descr="D:\WINA\NGAJAR\UMA\PSIKOLOGI KONSUMEN\GAMBAR\belanja 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962" y="0"/>
            <a:ext cx="3778809"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WINA\NGAJAR\UMA\PSIKOLOGI KONSUMEN\GAMBAR\belanja 11.jpg"/>
          <p:cNvPicPr>
            <a:picLocks noChangeAspect="1" noChangeArrowheads="1"/>
          </p:cNvPicPr>
          <p:nvPr/>
        </p:nvPicPr>
        <p:blipFill rotWithShape="1">
          <a:blip r:embed="rId4">
            <a:extLst>
              <a:ext uri="{28A0092B-C50C-407E-A947-70E740481C1C}">
                <a14:useLocalDpi xmlns:a14="http://schemas.microsoft.com/office/drawing/2010/main" val="0"/>
              </a:ext>
            </a:extLst>
          </a:blip>
          <a:srcRect l="8670" r="4354"/>
          <a:stretch/>
        </p:blipFill>
        <p:spPr bwMode="auto">
          <a:xfrm>
            <a:off x="5360962" y="2420888"/>
            <a:ext cx="3783038"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WINA\NGAJAR\UMA\PSIKOLOGI KONSUMEN\GAMBAR\belanja 24.png"/>
          <p:cNvPicPr>
            <a:picLocks noChangeAspect="1" noChangeArrowheads="1"/>
          </p:cNvPicPr>
          <p:nvPr/>
        </p:nvPicPr>
        <p:blipFill rotWithShape="1">
          <a:blip r:embed="rId5">
            <a:extLst>
              <a:ext uri="{28A0092B-C50C-407E-A947-70E740481C1C}">
                <a14:useLocalDpi xmlns:a14="http://schemas.microsoft.com/office/drawing/2010/main" val="0"/>
              </a:ext>
            </a:extLst>
          </a:blip>
          <a:srcRect l="3661" r="3706"/>
          <a:stretch/>
        </p:blipFill>
        <p:spPr bwMode="auto">
          <a:xfrm>
            <a:off x="5360962" y="4841776"/>
            <a:ext cx="3783038" cy="201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04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21151" y="479138"/>
            <a:ext cx="3549370" cy="461665"/>
          </a:xfrm>
          <a:prstGeom prst="rect">
            <a:avLst/>
          </a:prstGeom>
        </p:spPr>
        <p:txBody>
          <a:bodyPr wrap="none">
            <a:spAutoFit/>
          </a:bodyPr>
          <a:lstStyle/>
          <a:p>
            <a:r>
              <a:rPr lang="id-ID" sz="2400" b="1" dirty="0" smtClean="0">
                <a:solidFill>
                  <a:schemeClr val="accent5">
                    <a:lumMod val="50000"/>
                  </a:schemeClr>
                </a:solidFill>
                <a:latin typeface="Comic Sans MS" pitchFamily="66" charset="0"/>
              </a:rPr>
              <a:t>Siapa saja Netizen???</a:t>
            </a:r>
            <a:endParaRPr lang="id-ID" sz="2400" dirty="0">
              <a:solidFill>
                <a:schemeClr val="accent5">
                  <a:lumMod val="50000"/>
                </a:schemeClr>
              </a:solidFill>
            </a:endParaRPr>
          </a:p>
        </p:txBody>
      </p:sp>
      <p:sp>
        <p:nvSpPr>
          <p:cNvPr id="14" name="Rectangle 13"/>
          <p:cNvSpPr/>
          <p:nvPr/>
        </p:nvSpPr>
        <p:spPr>
          <a:xfrm>
            <a:off x="1043608" y="1868631"/>
            <a:ext cx="4104456" cy="1200329"/>
          </a:xfrm>
          <a:prstGeom prst="rect">
            <a:avLst/>
          </a:prstGeom>
        </p:spPr>
        <p:txBody>
          <a:bodyPr wrap="square">
            <a:spAutoFit/>
          </a:bodyPr>
          <a:lstStyle/>
          <a:p>
            <a:pPr algn="ctr"/>
            <a:r>
              <a:rPr lang="id-ID" b="1" dirty="0" smtClean="0">
                <a:solidFill>
                  <a:schemeClr val="accent5">
                    <a:lumMod val="50000"/>
                  </a:schemeClr>
                </a:solidFill>
                <a:latin typeface="Comic Sans MS" pitchFamily="66" charset="0"/>
              </a:rPr>
              <a:t>Siapa saja bisa jadi netizen</a:t>
            </a:r>
          </a:p>
          <a:p>
            <a:pPr algn="ctr"/>
            <a:r>
              <a:rPr lang="id-ID" b="1" dirty="0" smtClean="0">
                <a:solidFill>
                  <a:schemeClr val="accent5">
                    <a:lumMod val="50000"/>
                  </a:schemeClr>
                </a:solidFill>
                <a:latin typeface="Comic Sans MS" pitchFamily="66" charset="0"/>
                <a:sym typeface="Wingdings" pitchFamily="2" charset="2"/>
              </a:rPr>
              <a:t></a:t>
            </a:r>
          </a:p>
          <a:p>
            <a:pPr algn="ctr"/>
            <a:r>
              <a:rPr lang="id-ID" b="1" dirty="0" smtClean="0">
                <a:solidFill>
                  <a:schemeClr val="accent5">
                    <a:lumMod val="50000"/>
                  </a:schemeClr>
                </a:solidFill>
                <a:latin typeface="Comic Sans MS" pitchFamily="66" charset="0"/>
              </a:rPr>
              <a:t>Laki-laki, perempuan, kawula muda, dewasa</a:t>
            </a:r>
            <a:endParaRPr lang="id-ID" dirty="0">
              <a:solidFill>
                <a:schemeClr val="accent5">
                  <a:lumMod val="50000"/>
                </a:schemeClr>
              </a:solidFill>
            </a:endParaRPr>
          </a:p>
        </p:txBody>
      </p:sp>
      <p:sp>
        <p:nvSpPr>
          <p:cNvPr id="15" name="Down Arrow 14"/>
          <p:cNvSpPr/>
          <p:nvPr/>
        </p:nvSpPr>
        <p:spPr>
          <a:xfrm>
            <a:off x="2903794" y="1042586"/>
            <a:ext cx="384084" cy="720080"/>
          </a:xfrm>
          <a:prstGeom prst="downArrow">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lumMod val="50000"/>
                </a:schemeClr>
              </a:solidFill>
            </a:endParaRPr>
          </a:p>
        </p:txBody>
      </p:sp>
      <p:pic>
        <p:nvPicPr>
          <p:cNvPr id="10242" name="Picture 2" descr="D:\WINA\NGAJAR\UMA\PSIKOLOGI KONSUMEN\GAMBAR\belanja 25.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3658398"/>
            <a:ext cx="5999269" cy="319960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WINA\NGAJAR\UMA\PSIKOLOGI KONSUMEN\GAMBAR\belanja 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268" y="1989476"/>
            <a:ext cx="3144732" cy="24630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WINA\NGAJAR\UMA\PSIKOLOGI KONSUMEN\GAMBAR\belanja 27.jpg"/>
          <p:cNvPicPr>
            <a:picLocks noChangeAspect="1" noChangeArrowheads="1"/>
          </p:cNvPicPr>
          <p:nvPr/>
        </p:nvPicPr>
        <p:blipFill rotWithShape="1">
          <a:blip r:embed="rId6">
            <a:extLst>
              <a:ext uri="{28A0092B-C50C-407E-A947-70E740481C1C}">
                <a14:useLocalDpi xmlns:a14="http://schemas.microsoft.com/office/drawing/2010/main" val="0"/>
              </a:ext>
            </a:extLst>
          </a:blip>
          <a:srcRect r="1775"/>
          <a:stretch/>
        </p:blipFill>
        <p:spPr bwMode="auto">
          <a:xfrm>
            <a:off x="5999269" y="4452533"/>
            <a:ext cx="3144732" cy="24054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WINA\NGAJAR\UMA\PSIKOLOGI KONSUMEN\GAMBAR\belanja 2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268" y="0"/>
            <a:ext cx="3144734" cy="198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72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WINA\NGAJAR\UMA\TEMPLATE PPT\Cherryblossom 2.jpg"/>
          <p:cNvPicPr>
            <a:picLocks noChangeAspect="1" noChangeArrowheads="1"/>
          </p:cNvPicPr>
          <p:nvPr/>
        </p:nvPicPr>
        <p:blipFill rotWithShape="1">
          <a:blip r:embed="rId2">
            <a:extLst>
              <a:ext uri="{28A0092B-C50C-407E-A947-70E740481C1C}">
                <a14:useLocalDpi xmlns:a14="http://schemas.microsoft.com/office/drawing/2010/main" val="0"/>
              </a:ext>
            </a:extLst>
          </a:blip>
          <a:srcRect r="319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3528" y="404664"/>
            <a:ext cx="3168352" cy="216024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smtClean="0">
                <a:solidFill>
                  <a:schemeClr val="accent5">
                    <a:lumMod val="50000"/>
                  </a:schemeClr>
                </a:solidFill>
                <a:latin typeface="Comic Sans MS" pitchFamily="66" charset="0"/>
              </a:rPr>
              <a:t>1. Perilaku </a:t>
            </a:r>
            <a:r>
              <a:rPr lang="id-ID" sz="1600" b="1" dirty="0">
                <a:solidFill>
                  <a:schemeClr val="accent5">
                    <a:lumMod val="50000"/>
                  </a:schemeClr>
                </a:solidFill>
                <a:latin typeface="Comic Sans MS" pitchFamily="66" charset="0"/>
              </a:rPr>
              <a:t>belanja online mengacu pada proses pembelian produk dan jasa melalui internet. Maka pembelian secara online telah menjadi alternatif pembelian barang ataupun jasa</a:t>
            </a:r>
            <a:r>
              <a:rPr lang="id-ID" sz="1600" b="1" dirty="0" smtClean="0">
                <a:solidFill>
                  <a:schemeClr val="accent5">
                    <a:lumMod val="50000"/>
                  </a:schemeClr>
                </a:solidFill>
                <a:latin typeface="Comic Sans MS" pitchFamily="66" charset="0"/>
              </a:rPr>
              <a:t>.</a:t>
            </a:r>
            <a:endParaRPr lang="id-ID" sz="1600" b="1" dirty="0"/>
          </a:p>
        </p:txBody>
      </p:sp>
      <p:sp>
        <p:nvSpPr>
          <p:cNvPr id="8" name="Rounded Rectangle 7"/>
          <p:cNvSpPr/>
          <p:nvPr/>
        </p:nvSpPr>
        <p:spPr>
          <a:xfrm>
            <a:off x="3563889" y="404664"/>
            <a:ext cx="2520279" cy="216024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smtClean="0">
                <a:solidFill>
                  <a:schemeClr val="accent5">
                    <a:lumMod val="50000"/>
                  </a:schemeClr>
                </a:solidFill>
                <a:latin typeface="Comic Sans MS" pitchFamily="66" charset="0"/>
              </a:rPr>
              <a:t>2. Penjualan </a:t>
            </a:r>
            <a:r>
              <a:rPr lang="id-ID" sz="1600" b="1" dirty="0">
                <a:solidFill>
                  <a:schemeClr val="accent5">
                    <a:lumMod val="50000"/>
                  </a:schemeClr>
                </a:solidFill>
                <a:latin typeface="Comic Sans MS" pitchFamily="66" charset="0"/>
              </a:rPr>
              <a:t>secara online berkembang baik dari segi pelayanan, efektifitas, keamanan, dan juga popularitas</a:t>
            </a:r>
            <a:r>
              <a:rPr lang="id-ID" sz="1600" b="1" dirty="0" smtClean="0">
                <a:solidFill>
                  <a:schemeClr val="accent5">
                    <a:lumMod val="50000"/>
                  </a:schemeClr>
                </a:solidFill>
                <a:latin typeface="Comic Sans MS" pitchFamily="66" charset="0"/>
              </a:rPr>
              <a:t>.</a:t>
            </a:r>
            <a:endParaRPr lang="id-ID" sz="1600" b="1" dirty="0"/>
          </a:p>
        </p:txBody>
      </p:sp>
      <p:sp>
        <p:nvSpPr>
          <p:cNvPr id="9" name="Rounded Rectangle 8"/>
          <p:cNvSpPr/>
          <p:nvPr/>
        </p:nvSpPr>
        <p:spPr>
          <a:xfrm>
            <a:off x="323528" y="2636912"/>
            <a:ext cx="2160240" cy="252028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smtClean="0">
                <a:solidFill>
                  <a:schemeClr val="accent5">
                    <a:lumMod val="50000"/>
                  </a:schemeClr>
                </a:solidFill>
                <a:latin typeface="Comic Sans MS" pitchFamily="66" charset="0"/>
              </a:rPr>
              <a:t>4. </a:t>
            </a:r>
            <a:r>
              <a:rPr lang="id-ID" sz="1600" b="1" dirty="0">
                <a:solidFill>
                  <a:schemeClr val="accent5">
                    <a:lumMod val="50000"/>
                  </a:schemeClr>
                </a:solidFill>
                <a:latin typeface="Comic Sans MS" pitchFamily="66" charset="0"/>
              </a:rPr>
              <a:t>Menurut Liang &amp; Lai (2002), perilaku pembelian online adalah proses membeli produk atau jasa melalui media internet.</a:t>
            </a:r>
            <a:endParaRPr lang="id-ID" sz="1600" b="1" dirty="0"/>
          </a:p>
        </p:txBody>
      </p:sp>
      <p:sp>
        <p:nvSpPr>
          <p:cNvPr id="11" name="Rounded Rectangle 10"/>
          <p:cNvSpPr/>
          <p:nvPr/>
        </p:nvSpPr>
        <p:spPr>
          <a:xfrm>
            <a:off x="6156176" y="404664"/>
            <a:ext cx="2736304" cy="4752528"/>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a:solidFill>
                  <a:schemeClr val="accent5">
                    <a:lumMod val="50000"/>
                  </a:schemeClr>
                </a:solidFill>
                <a:latin typeface="Comic Sans MS" pitchFamily="66" charset="0"/>
              </a:rPr>
              <a:t>5. Pemasar (produsen) yang mengerti perilaku konsumennya akan mampu memperkirakan bagaimana kecenderungan konsumen untuk bereaksi terhadap informasi yang diterimanya, sehingga pemasar (produsen) dapat menyusun strategi pemasaran yang sesuai (Sumarwan, 2014).</a:t>
            </a:r>
            <a:endParaRPr lang="id-ID" sz="1600" b="1" dirty="0"/>
          </a:p>
        </p:txBody>
      </p:sp>
      <p:sp>
        <p:nvSpPr>
          <p:cNvPr id="12" name="Rounded Rectangle 11"/>
          <p:cNvSpPr/>
          <p:nvPr/>
        </p:nvSpPr>
        <p:spPr>
          <a:xfrm>
            <a:off x="2555776" y="2636912"/>
            <a:ext cx="3528392" cy="252028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a:solidFill>
                  <a:schemeClr val="accent5">
                    <a:lumMod val="50000"/>
                  </a:schemeClr>
                </a:solidFill>
                <a:latin typeface="Comic Sans MS" pitchFamily="66" charset="0"/>
              </a:rPr>
              <a:t>3</a:t>
            </a:r>
            <a:r>
              <a:rPr lang="id-ID" sz="1600" b="1" dirty="0" smtClean="0">
                <a:solidFill>
                  <a:schemeClr val="accent5">
                    <a:lumMod val="50000"/>
                  </a:schemeClr>
                </a:solidFill>
                <a:latin typeface="Comic Sans MS" pitchFamily="66" charset="0"/>
              </a:rPr>
              <a:t>. Pada </a:t>
            </a:r>
            <a:r>
              <a:rPr lang="id-ID" sz="1600" b="1" dirty="0">
                <a:solidFill>
                  <a:schemeClr val="accent5">
                    <a:lumMod val="50000"/>
                  </a:schemeClr>
                </a:solidFill>
                <a:latin typeface="Comic Sans MS" pitchFamily="66" charset="0"/>
              </a:rPr>
              <a:t>zaman sekarang berbelanja secara online bukanlah hal yang asing. Konsumen tidak perlu mengeluarkan banyak tenaga saat berbelanja online, cukup dengan melihat website bisa langsung melakukan transaksi pembelian</a:t>
            </a:r>
            <a:r>
              <a:rPr lang="id-ID" sz="1600" b="1" dirty="0" smtClean="0">
                <a:solidFill>
                  <a:schemeClr val="accent5">
                    <a:lumMod val="50000"/>
                  </a:schemeClr>
                </a:solidFill>
                <a:latin typeface="Comic Sans MS" pitchFamily="66" charset="0"/>
              </a:rPr>
              <a:t>.</a:t>
            </a:r>
            <a:endParaRPr lang="id-ID" sz="1600" b="1" dirty="0"/>
          </a:p>
        </p:txBody>
      </p:sp>
      <p:sp>
        <p:nvSpPr>
          <p:cNvPr id="16" name="Rounded Rectangle 15"/>
          <p:cNvSpPr/>
          <p:nvPr/>
        </p:nvSpPr>
        <p:spPr>
          <a:xfrm>
            <a:off x="323528" y="5229200"/>
            <a:ext cx="8568952" cy="936104"/>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600" b="1" dirty="0" smtClean="0">
                <a:solidFill>
                  <a:schemeClr val="accent5">
                    <a:lumMod val="50000"/>
                  </a:schemeClr>
                </a:solidFill>
                <a:latin typeface="Comic Sans MS" pitchFamily="66" charset="0"/>
              </a:rPr>
              <a:t>6. </a:t>
            </a:r>
            <a:r>
              <a:rPr lang="id-ID" sz="1600" b="1" dirty="0">
                <a:solidFill>
                  <a:schemeClr val="accent5">
                    <a:lumMod val="50000"/>
                  </a:schemeClr>
                </a:solidFill>
                <a:latin typeface="Comic Sans MS" pitchFamily="66" charset="0"/>
              </a:rPr>
              <a:t>Belanja online atau </a:t>
            </a:r>
            <a:r>
              <a:rPr lang="id-ID" sz="1600" b="1" i="1" dirty="0">
                <a:solidFill>
                  <a:schemeClr val="accent5">
                    <a:lumMod val="50000"/>
                  </a:schemeClr>
                </a:solidFill>
                <a:latin typeface="Comic Sans MS" pitchFamily="66" charset="0"/>
              </a:rPr>
              <a:t>E-Commerce</a:t>
            </a:r>
            <a:r>
              <a:rPr lang="id-ID" sz="1600" b="1" dirty="0">
                <a:solidFill>
                  <a:schemeClr val="accent5">
                    <a:lumMod val="50000"/>
                  </a:schemeClr>
                </a:solidFill>
                <a:latin typeface="Comic Sans MS" pitchFamily="66" charset="0"/>
              </a:rPr>
              <a:t> adalah sebuah proses transaksi yang dilakukan melalui media atau perantara yaitu berupa situs-situs jual beli online ataupun jejaring sosial yang menyediakan barang atau jasa yang diperjualbelikan. </a:t>
            </a:r>
          </a:p>
        </p:txBody>
      </p:sp>
    </p:spTree>
    <p:extLst>
      <p:ext uri="{BB962C8B-B14F-4D97-AF65-F5344CB8AC3E}">
        <p14:creationId xmlns:p14="http://schemas.microsoft.com/office/powerpoint/2010/main" val="865021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WINA\NGAJAR\UMA\TEMPLATE PPT\Cherryblossom 2.jpg"/>
          <p:cNvPicPr>
            <a:picLocks noChangeAspect="1" noChangeArrowheads="1"/>
          </p:cNvPicPr>
          <p:nvPr/>
        </p:nvPicPr>
        <p:blipFill rotWithShape="1">
          <a:blip r:embed="rId2">
            <a:extLst>
              <a:ext uri="{28A0092B-C50C-407E-A947-70E740481C1C}">
                <a14:useLocalDpi xmlns:a14="http://schemas.microsoft.com/office/drawing/2010/main" val="0"/>
              </a:ext>
            </a:extLst>
          </a:blip>
          <a:srcRect r="319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51520" y="260649"/>
            <a:ext cx="3312368" cy="180020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a:solidFill>
                  <a:schemeClr val="accent5">
                    <a:lumMod val="50000"/>
                  </a:schemeClr>
                </a:solidFill>
                <a:latin typeface="Comic Sans MS" pitchFamily="66" charset="0"/>
              </a:rPr>
              <a:t>7</a:t>
            </a:r>
            <a:r>
              <a:rPr lang="id-ID" sz="1400" b="1" dirty="0" smtClean="0">
                <a:solidFill>
                  <a:schemeClr val="accent5">
                    <a:lumMod val="50000"/>
                  </a:schemeClr>
                </a:solidFill>
                <a:latin typeface="Comic Sans MS" pitchFamily="66" charset="0"/>
              </a:rPr>
              <a:t>. </a:t>
            </a:r>
            <a:r>
              <a:rPr lang="id-ID" sz="1400" b="1" dirty="0">
                <a:solidFill>
                  <a:schemeClr val="accent5">
                    <a:lumMod val="50000"/>
                  </a:schemeClr>
                </a:solidFill>
                <a:latin typeface="Comic Sans MS" pitchFamily="66" charset="0"/>
              </a:rPr>
              <a:t>Belanja online menjadi suatu kebiasaan bagi sebagian orang karena kemudahan yang diberikan, orang-orang banyak beranggapan bahwa belanja online adalah salah satu sarana untuk mencari barang-barang yang diperlukannya. </a:t>
            </a:r>
            <a:endParaRPr lang="id-ID" sz="1400" b="1" dirty="0"/>
          </a:p>
        </p:txBody>
      </p:sp>
      <p:sp>
        <p:nvSpPr>
          <p:cNvPr id="8" name="Rounded Rectangle 7"/>
          <p:cNvSpPr/>
          <p:nvPr/>
        </p:nvSpPr>
        <p:spPr>
          <a:xfrm>
            <a:off x="3347864" y="2132856"/>
            <a:ext cx="2808312" cy="288032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smtClean="0">
                <a:solidFill>
                  <a:schemeClr val="accent5">
                    <a:lumMod val="50000"/>
                  </a:schemeClr>
                </a:solidFill>
                <a:latin typeface="Comic Sans MS" pitchFamily="66" charset="0"/>
              </a:rPr>
              <a:t>10. </a:t>
            </a:r>
            <a:r>
              <a:rPr lang="id-ID" sz="1400" b="1" dirty="0">
                <a:solidFill>
                  <a:schemeClr val="accent5">
                    <a:lumMod val="50000"/>
                  </a:schemeClr>
                </a:solidFill>
                <a:latin typeface="Comic Sans MS" pitchFamily="66" charset="0"/>
              </a:rPr>
              <a:t>Berdasarkan hasil-hasil penelitian, perilaku belanja online di Indonesia sangat beragam. Perilaku setiap konsumen dalam memutuskan membeli suatu produk menjadi kajian khusus setiap perusahaan sebelum melepaskan produknya ke pasar. </a:t>
            </a:r>
            <a:endParaRPr lang="id-ID" sz="1400" b="1" dirty="0"/>
          </a:p>
        </p:txBody>
      </p:sp>
      <p:sp>
        <p:nvSpPr>
          <p:cNvPr id="11" name="Rounded Rectangle 10"/>
          <p:cNvSpPr/>
          <p:nvPr/>
        </p:nvSpPr>
        <p:spPr>
          <a:xfrm>
            <a:off x="251520" y="5085183"/>
            <a:ext cx="5904656" cy="1440161"/>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smtClean="0">
                <a:solidFill>
                  <a:schemeClr val="accent5">
                    <a:lumMod val="50000"/>
                  </a:schemeClr>
                </a:solidFill>
                <a:latin typeface="Comic Sans MS" pitchFamily="66" charset="0"/>
              </a:rPr>
              <a:t>11. Penjualan </a:t>
            </a:r>
            <a:r>
              <a:rPr lang="id-ID" sz="1400" b="1" dirty="0">
                <a:solidFill>
                  <a:schemeClr val="accent5">
                    <a:lumMod val="50000"/>
                  </a:schemeClr>
                </a:solidFill>
                <a:latin typeface="Comic Sans MS" pitchFamily="66" charset="0"/>
              </a:rPr>
              <a:t>secara online berkembang baik dari segi pelayanan, efektifitas, keamanan, dan juga popularitas. Pada zaman sekarang berbelanja secara online bukanlah hal yang asing. Konsumen tidak perlu mengeluarkan banyak tenaga saat berbelanja online, cukup dengan melihat website bisa langsung melakukan transaksi pembelian</a:t>
            </a:r>
            <a:r>
              <a:rPr lang="id-ID" sz="1400" b="1" dirty="0" smtClean="0">
                <a:solidFill>
                  <a:schemeClr val="accent5">
                    <a:lumMod val="50000"/>
                  </a:schemeClr>
                </a:solidFill>
                <a:latin typeface="Comic Sans MS" pitchFamily="66" charset="0"/>
              </a:rPr>
              <a:t>.</a:t>
            </a:r>
            <a:endParaRPr lang="id-ID" sz="1400" b="1" dirty="0"/>
          </a:p>
        </p:txBody>
      </p:sp>
      <p:sp>
        <p:nvSpPr>
          <p:cNvPr id="10" name="Rounded Rectangle 9"/>
          <p:cNvSpPr/>
          <p:nvPr/>
        </p:nvSpPr>
        <p:spPr>
          <a:xfrm>
            <a:off x="6228184" y="260649"/>
            <a:ext cx="2736304" cy="3096343"/>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smtClean="0">
                <a:solidFill>
                  <a:schemeClr val="accent5">
                    <a:lumMod val="50000"/>
                  </a:schemeClr>
                </a:solidFill>
                <a:latin typeface="Comic Sans MS" pitchFamily="66" charset="0"/>
              </a:rPr>
              <a:t>12. </a:t>
            </a:r>
            <a:r>
              <a:rPr lang="id-ID" sz="1400" b="1" dirty="0">
                <a:solidFill>
                  <a:schemeClr val="accent5">
                    <a:lumMod val="50000"/>
                  </a:schemeClr>
                </a:solidFill>
                <a:latin typeface="Comic Sans MS" pitchFamily="66" charset="0"/>
              </a:rPr>
              <a:t>Proses pembelian online memiliki langkah yang berbeda seperti perilaku pembelian fisik. Kekhasan dari proses membeli melalui media internet adalah ketika konsumen yang berpotensial menggunakan internet dan mencari-cari informasi yang berkaitan dengan barang atau jasa yang mereka butuhkan.</a:t>
            </a:r>
          </a:p>
        </p:txBody>
      </p:sp>
      <p:sp>
        <p:nvSpPr>
          <p:cNvPr id="14" name="Rounded Rectangle 13"/>
          <p:cNvSpPr/>
          <p:nvPr/>
        </p:nvSpPr>
        <p:spPr>
          <a:xfrm>
            <a:off x="3635896" y="260649"/>
            <a:ext cx="2520280" cy="1800199"/>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smtClean="0">
                <a:solidFill>
                  <a:schemeClr val="accent5">
                    <a:lumMod val="50000"/>
                  </a:schemeClr>
                </a:solidFill>
                <a:latin typeface="Comic Sans MS" pitchFamily="66" charset="0"/>
              </a:rPr>
              <a:t>8. </a:t>
            </a:r>
            <a:r>
              <a:rPr lang="id-ID" sz="1400" b="1" dirty="0">
                <a:solidFill>
                  <a:schemeClr val="accent5">
                    <a:lumMod val="50000"/>
                  </a:schemeClr>
                </a:solidFill>
                <a:latin typeface="Comic Sans MS" pitchFamily="66" charset="0"/>
              </a:rPr>
              <a:t>Belanja online juga dapat diartikan sebagai keinginan konsumen untuk membelanjakan uangnya untuk mendapatkan sesuatu yang diinginkan di toko online</a:t>
            </a:r>
            <a:r>
              <a:rPr lang="id-ID" sz="1400" b="1" dirty="0" smtClean="0">
                <a:solidFill>
                  <a:schemeClr val="accent5">
                    <a:lumMod val="50000"/>
                  </a:schemeClr>
                </a:solidFill>
                <a:latin typeface="Comic Sans MS" pitchFamily="66" charset="0"/>
              </a:rPr>
              <a:t>.</a:t>
            </a:r>
            <a:endParaRPr lang="id-ID" sz="1400" b="1" dirty="0">
              <a:solidFill>
                <a:schemeClr val="accent5">
                  <a:lumMod val="50000"/>
                </a:schemeClr>
              </a:solidFill>
              <a:latin typeface="Comic Sans MS" pitchFamily="66" charset="0"/>
            </a:endParaRPr>
          </a:p>
        </p:txBody>
      </p:sp>
      <p:sp>
        <p:nvSpPr>
          <p:cNvPr id="15" name="Rounded Rectangle 14"/>
          <p:cNvSpPr/>
          <p:nvPr/>
        </p:nvSpPr>
        <p:spPr>
          <a:xfrm>
            <a:off x="251520" y="2132855"/>
            <a:ext cx="3024336" cy="2880321"/>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a:solidFill>
                  <a:schemeClr val="accent5">
                    <a:lumMod val="50000"/>
                  </a:schemeClr>
                </a:solidFill>
                <a:latin typeface="Comic Sans MS" pitchFamily="66" charset="0"/>
              </a:rPr>
              <a:t>9</a:t>
            </a:r>
            <a:r>
              <a:rPr lang="id-ID" sz="1400" b="1" dirty="0" smtClean="0">
                <a:solidFill>
                  <a:schemeClr val="accent5">
                    <a:lumMod val="50000"/>
                  </a:schemeClr>
                </a:solidFill>
                <a:latin typeface="Comic Sans MS" pitchFamily="66" charset="0"/>
              </a:rPr>
              <a:t>. Proses </a:t>
            </a:r>
            <a:r>
              <a:rPr lang="id-ID" sz="1400" b="1" dirty="0">
                <a:solidFill>
                  <a:schemeClr val="accent5">
                    <a:lumMod val="50000"/>
                  </a:schemeClr>
                </a:solidFill>
                <a:latin typeface="Comic Sans MS" pitchFamily="66" charset="0"/>
              </a:rPr>
              <a:t>tersebut dapat dilakukan dengan cara memesan barang yang diinginkan melalui vendor atau produsen serta reseller dengan menggunakan internet. Selanjutnya melakukan pembayaran dengan cara mentransfer via bank, e-bank, ataupun COD (</a:t>
            </a:r>
            <a:r>
              <a:rPr lang="id-ID" sz="1400" b="1" i="1" dirty="0">
                <a:solidFill>
                  <a:schemeClr val="accent5">
                    <a:lumMod val="50000"/>
                  </a:schemeClr>
                </a:solidFill>
                <a:latin typeface="Comic Sans MS" pitchFamily="66" charset="0"/>
              </a:rPr>
              <a:t>Cash on Delivery</a:t>
            </a:r>
            <a:r>
              <a:rPr lang="id-ID" sz="1400" b="1" dirty="0">
                <a:solidFill>
                  <a:schemeClr val="accent5">
                    <a:lumMod val="50000"/>
                  </a:schemeClr>
                </a:solidFill>
                <a:latin typeface="Comic Sans MS" pitchFamily="66" charset="0"/>
              </a:rPr>
              <a:t>).</a:t>
            </a:r>
          </a:p>
        </p:txBody>
      </p:sp>
      <p:sp>
        <p:nvSpPr>
          <p:cNvPr id="18" name="Rounded Rectangle 17"/>
          <p:cNvSpPr/>
          <p:nvPr/>
        </p:nvSpPr>
        <p:spPr>
          <a:xfrm>
            <a:off x="6228184" y="3429000"/>
            <a:ext cx="2736304" cy="3096344"/>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b="1" dirty="0" smtClean="0">
                <a:solidFill>
                  <a:schemeClr val="accent5">
                    <a:lumMod val="50000"/>
                  </a:schemeClr>
                </a:solidFill>
                <a:latin typeface="Comic Sans MS" pitchFamily="66" charset="0"/>
              </a:rPr>
              <a:t>13. </a:t>
            </a:r>
            <a:r>
              <a:rPr lang="id-ID" sz="1400" b="1" dirty="0">
                <a:solidFill>
                  <a:schemeClr val="accent5">
                    <a:lumMod val="50000"/>
                  </a:schemeClr>
                </a:solidFill>
                <a:latin typeface="Comic Sans MS" pitchFamily="66" charset="0"/>
              </a:rPr>
              <a:t>Kini belanja online telah menjadi sebuah kebiasaan bagi sebagian orang, dikarenakan kemudahan yang diberikan, orang-orang banyak beranggapan bahwa belanja online adalah salah satu sarana untuk mencari barang-barang yang diperlukan seperti kebutuhan sehari-hari, hobi, dan sebagainya</a:t>
            </a:r>
            <a:r>
              <a:rPr lang="id-ID" sz="1400" b="1" dirty="0" smtClean="0">
                <a:solidFill>
                  <a:schemeClr val="accent5">
                    <a:lumMod val="50000"/>
                  </a:schemeClr>
                </a:solidFill>
                <a:latin typeface="Comic Sans MS" pitchFamily="66" charset="0"/>
              </a:rPr>
              <a:t>.</a:t>
            </a:r>
            <a:endParaRPr lang="id-ID" sz="1400" b="1" dirty="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3938946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pulsif Belanja Gara-Gara Lihat Media Sosial Ini Tips Untuk Menghindariny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052736"/>
            <a:ext cx="8045450" cy="4525963"/>
          </a:xfrm>
        </p:spPr>
      </p:pic>
    </p:spTree>
    <p:extLst>
      <p:ext uri="{BB962C8B-B14F-4D97-AF65-F5344CB8AC3E}">
        <p14:creationId xmlns:p14="http://schemas.microsoft.com/office/powerpoint/2010/main" val="427757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ilaku Belanja E-Commerce pada Generasi Milenial di Era Industri 4.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1006" y="919261"/>
            <a:ext cx="8045450" cy="4525963"/>
          </a:xfrm>
        </p:spPr>
      </p:pic>
    </p:spTree>
    <p:extLst>
      <p:ext uri="{BB962C8B-B14F-4D97-AF65-F5344CB8AC3E}">
        <p14:creationId xmlns:p14="http://schemas.microsoft.com/office/powerpoint/2010/main" val="876630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WINA\NGAJAR\UMA\TEMPLATE PPT\Cherrybloss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2313" y="2996952"/>
            <a:ext cx="5505871" cy="750292"/>
          </a:xfrm>
        </p:spPr>
        <p:txBody>
          <a:bodyPr/>
          <a:lstStyle/>
          <a:p>
            <a:pPr algn="ctr"/>
            <a:r>
              <a:rPr lang="id-ID" dirty="0">
                <a:solidFill>
                  <a:srgbClr val="C00000"/>
                </a:solidFill>
                <a:latin typeface="Comic Sans MS" pitchFamily="66" charset="0"/>
              </a:rPr>
              <a:t>TeŞekkŰr Ederim</a:t>
            </a:r>
            <a:endParaRPr lang="id-ID" dirty="0">
              <a:solidFill>
                <a:srgbClr val="C00000"/>
              </a:solidFill>
            </a:endParaRPr>
          </a:p>
        </p:txBody>
      </p:sp>
    </p:spTree>
    <p:extLst>
      <p:ext uri="{BB962C8B-B14F-4D97-AF65-F5344CB8AC3E}">
        <p14:creationId xmlns:p14="http://schemas.microsoft.com/office/powerpoint/2010/main" val="4234702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51521" y="641564"/>
            <a:ext cx="5887370" cy="116397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rgbClr val="FF0000"/>
              </a:buClr>
            </a:pPr>
            <a:r>
              <a:rPr lang="id-ID" sz="1600" b="1" dirty="0" smtClean="0">
                <a:solidFill>
                  <a:schemeClr val="accent5">
                    <a:lumMod val="50000"/>
                  </a:schemeClr>
                </a:solidFill>
                <a:latin typeface="Comic Sans MS" pitchFamily="66" charset="0"/>
              </a:rPr>
              <a:t>1. Setiawati (2007) </a:t>
            </a:r>
            <a:r>
              <a:rPr lang="id-ID" sz="1600" b="1" dirty="0" smtClean="0">
                <a:solidFill>
                  <a:schemeClr val="accent5">
                    <a:lumMod val="50000"/>
                  </a:schemeClr>
                </a:solidFill>
                <a:latin typeface="Comic Sans MS" pitchFamily="66" charset="0"/>
                <a:sym typeface="Wingdings" pitchFamily="2" charset="2"/>
              </a:rPr>
              <a:t> </a:t>
            </a:r>
            <a:r>
              <a:rPr lang="id-ID" sz="1600" b="1" dirty="0" smtClean="0">
                <a:solidFill>
                  <a:schemeClr val="accent5">
                    <a:lumMod val="50000"/>
                  </a:schemeClr>
                </a:solidFill>
                <a:latin typeface="Comic Sans MS" pitchFamily="66" charset="0"/>
              </a:rPr>
              <a:t>Gender merupakan seperangkat peran, perilaku, kegiatan, dan atribut yang dianggap layak bagi laki-laki dan perempuan, yang dikonstruksi secara sosial, dalam suatu masyarakat.</a:t>
            </a:r>
            <a:endParaRPr lang="en-US" sz="1000" b="1" dirty="0" smtClean="0">
              <a:solidFill>
                <a:schemeClr val="accent5">
                  <a:lumMod val="50000"/>
                </a:schemeClr>
              </a:solidFill>
              <a:latin typeface="Comic Sans MS" pitchFamily="66" charset="0"/>
            </a:endParaRPr>
          </a:p>
        </p:txBody>
      </p:sp>
      <p:sp>
        <p:nvSpPr>
          <p:cNvPr id="13" name="Rounded Rectangle 12"/>
          <p:cNvSpPr/>
          <p:nvPr/>
        </p:nvSpPr>
        <p:spPr>
          <a:xfrm>
            <a:off x="251521" y="1877542"/>
            <a:ext cx="2414062" cy="2736304"/>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rgbClr val="FF0000"/>
              </a:buClr>
            </a:pPr>
            <a:r>
              <a:rPr lang="id-ID" sz="1600" b="1" dirty="0" smtClean="0">
                <a:solidFill>
                  <a:schemeClr val="accent5">
                    <a:lumMod val="50000"/>
                  </a:schemeClr>
                </a:solidFill>
                <a:latin typeface="Comic Sans MS" pitchFamily="66" charset="0"/>
              </a:rPr>
              <a:t>2. Fakih (1994) </a:t>
            </a:r>
            <a:r>
              <a:rPr lang="id-ID" sz="1600" b="1" dirty="0" smtClean="0">
                <a:solidFill>
                  <a:schemeClr val="accent5">
                    <a:lumMod val="50000"/>
                  </a:schemeClr>
                </a:solidFill>
                <a:latin typeface="Comic Sans MS" pitchFamily="66" charset="0"/>
                <a:sym typeface="Wingdings" pitchFamily="2" charset="2"/>
              </a:rPr>
              <a:t> G</a:t>
            </a:r>
            <a:r>
              <a:rPr lang="id-ID" sz="1600" b="1" dirty="0" smtClean="0">
                <a:solidFill>
                  <a:schemeClr val="accent5">
                    <a:lumMod val="50000"/>
                  </a:schemeClr>
                </a:solidFill>
                <a:latin typeface="Comic Sans MS" pitchFamily="66" charset="0"/>
              </a:rPr>
              <a:t>ender merupakan suatu sifat yang melekat pada kaum laki-laki maupun perempuan yang dikonstruksikan secara sosial maupun kultural.</a:t>
            </a:r>
            <a:endParaRPr lang="en-US" sz="1600" b="1" dirty="0">
              <a:solidFill>
                <a:schemeClr val="accent5">
                  <a:lumMod val="50000"/>
                </a:schemeClr>
              </a:solidFill>
              <a:latin typeface="Comic Sans MS" pitchFamily="66" charset="0"/>
            </a:endParaRPr>
          </a:p>
        </p:txBody>
      </p:sp>
      <p:sp>
        <p:nvSpPr>
          <p:cNvPr id="14" name="Rounded Rectangle 13"/>
          <p:cNvSpPr/>
          <p:nvPr/>
        </p:nvSpPr>
        <p:spPr>
          <a:xfrm>
            <a:off x="2737591" y="1877542"/>
            <a:ext cx="3401300" cy="2736304"/>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rgbClr val="FF0000"/>
              </a:buClr>
            </a:pPr>
            <a:r>
              <a:rPr lang="id-ID" sz="1600" b="1" dirty="0" smtClean="0">
                <a:solidFill>
                  <a:schemeClr val="accent5">
                    <a:lumMod val="50000"/>
                  </a:schemeClr>
                </a:solidFill>
                <a:latin typeface="Comic Sans MS" pitchFamily="66" charset="0"/>
              </a:rPr>
              <a:t>3. Santrock (2003) </a:t>
            </a:r>
            <a:r>
              <a:rPr lang="id-ID" sz="1600" b="1" dirty="0" smtClean="0">
                <a:solidFill>
                  <a:schemeClr val="accent5">
                    <a:lumMod val="50000"/>
                  </a:schemeClr>
                </a:solidFill>
                <a:latin typeface="Comic Sans MS" pitchFamily="66" charset="0"/>
                <a:sym typeface="Wingdings" pitchFamily="2" charset="2"/>
              </a:rPr>
              <a:t> I</a:t>
            </a:r>
            <a:r>
              <a:rPr lang="id-ID" sz="1600" b="1" dirty="0" smtClean="0">
                <a:solidFill>
                  <a:schemeClr val="accent5">
                    <a:lumMod val="50000"/>
                  </a:schemeClr>
                </a:solidFill>
                <a:latin typeface="Comic Sans MS" pitchFamily="66" charset="0"/>
              </a:rPr>
              <a:t>stilah  gender  dan seks memiliki perbedaan dari segi dimensi. Isilah seks (jenis kelamin) mengacu pada dimensi biologis seorang laki-laki dan perempuan, sedangkan gender mengacu pada dimensi sosial-budaya seorang laki-laki dan perempuan.</a:t>
            </a:r>
            <a:endParaRPr lang="en-US" sz="1600" b="1" dirty="0" smtClean="0">
              <a:solidFill>
                <a:schemeClr val="accent5">
                  <a:lumMod val="50000"/>
                </a:schemeClr>
              </a:solidFill>
              <a:latin typeface="Comic Sans MS" pitchFamily="66" charset="0"/>
            </a:endParaRPr>
          </a:p>
        </p:txBody>
      </p:sp>
      <p:sp>
        <p:nvSpPr>
          <p:cNvPr id="15" name="Rounded Rectangle 14"/>
          <p:cNvSpPr/>
          <p:nvPr/>
        </p:nvSpPr>
        <p:spPr>
          <a:xfrm>
            <a:off x="6228184" y="641564"/>
            <a:ext cx="2592288" cy="5595748"/>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rgbClr val="FF0000"/>
              </a:buClr>
            </a:pPr>
            <a:r>
              <a:rPr lang="id-ID" sz="1600" b="1" dirty="0">
                <a:solidFill>
                  <a:schemeClr val="accent5">
                    <a:lumMod val="50000"/>
                  </a:schemeClr>
                </a:solidFill>
                <a:latin typeface="Comic Sans MS" pitchFamily="66" charset="0"/>
              </a:rPr>
              <a:t>4</a:t>
            </a:r>
            <a:r>
              <a:rPr lang="id-ID" sz="1600" b="1" dirty="0" smtClean="0">
                <a:solidFill>
                  <a:schemeClr val="accent5">
                    <a:lumMod val="50000"/>
                  </a:schemeClr>
                </a:solidFill>
                <a:latin typeface="Comic Sans MS" pitchFamily="66" charset="0"/>
              </a:rPr>
              <a:t>. Santrock (2003) </a:t>
            </a:r>
            <a:r>
              <a:rPr lang="id-ID" sz="1600" b="1" dirty="0" smtClean="0">
                <a:solidFill>
                  <a:schemeClr val="accent5">
                    <a:lumMod val="50000"/>
                  </a:schemeClr>
                </a:solidFill>
                <a:latin typeface="Comic Sans MS" pitchFamily="66" charset="0"/>
                <a:sym typeface="Wingdings" pitchFamily="2" charset="2"/>
              </a:rPr>
              <a:t> I</a:t>
            </a:r>
            <a:r>
              <a:rPr lang="id-ID" sz="1600" b="1" dirty="0" smtClean="0">
                <a:solidFill>
                  <a:schemeClr val="accent5">
                    <a:lumMod val="50000"/>
                  </a:schemeClr>
                </a:solidFill>
                <a:latin typeface="Comic Sans MS" pitchFamily="66" charset="0"/>
              </a:rPr>
              <a:t>stilah  gender  dan seks memiliki perbedaan dari segi dimensi. Isilah seks (jenis kelamin) mengacu pada dimensi biologis seorang laki-laki dan perempuan, sedangkan gender mengacu pada dimensi sosial-budaya seorang laki-laki dan perempuan. Istilah gender merujuk pada karakteristik dan ciri-ciri sosial yang diasosiasikan pada laki-laki dan perempuan.</a:t>
            </a:r>
            <a:endParaRPr lang="en-US" sz="1600" b="1" dirty="0" smtClean="0">
              <a:solidFill>
                <a:schemeClr val="accent5">
                  <a:lumMod val="50000"/>
                </a:schemeClr>
              </a:solidFill>
              <a:latin typeface="Comic Sans MS" pitchFamily="66" charset="0"/>
            </a:endParaRPr>
          </a:p>
        </p:txBody>
      </p:sp>
      <p:sp>
        <p:nvSpPr>
          <p:cNvPr id="16" name="Rounded Rectangle 15"/>
          <p:cNvSpPr/>
          <p:nvPr/>
        </p:nvSpPr>
        <p:spPr>
          <a:xfrm>
            <a:off x="251520" y="4674012"/>
            <a:ext cx="5887371" cy="1563300"/>
          </a:xfrm>
          <a:prstGeom prst="round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rgbClr val="FF0000"/>
              </a:buClr>
            </a:pPr>
            <a:r>
              <a:rPr lang="id-ID" sz="1600" b="1" dirty="0">
                <a:solidFill>
                  <a:schemeClr val="accent5">
                    <a:lumMod val="50000"/>
                  </a:schemeClr>
                </a:solidFill>
                <a:latin typeface="Comic Sans MS" pitchFamily="66" charset="0"/>
              </a:rPr>
              <a:t>5</a:t>
            </a:r>
            <a:r>
              <a:rPr lang="id-ID" sz="1600" b="1" dirty="0" smtClean="0">
                <a:solidFill>
                  <a:schemeClr val="accent5">
                    <a:lumMod val="50000"/>
                  </a:schemeClr>
                </a:solidFill>
                <a:latin typeface="Comic Sans MS" pitchFamily="66" charset="0"/>
              </a:rPr>
              <a:t>. Karakteristik dan ciri yang diasosiasikan tidak hanya didasarkan pada perbedaan biologis, melainkan juga pada interpretasi sosial dan cultural tentang apa artinya menjadi laki-laki atau perempuan (Rahmawati, 2008).</a:t>
            </a:r>
            <a:endParaRPr lang="en-US" sz="1600" b="1" dirty="0" smtClean="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3184758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525"/>
          <a:stretch/>
        </p:blipFill>
        <p:spPr bwMode="auto">
          <a:xfrm flipH="1">
            <a:off x="0" y="0"/>
            <a:ext cx="29878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525"/>
          <a:stretch/>
        </p:blipFill>
        <p:spPr bwMode="auto">
          <a:xfrm>
            <a:off x="6265888" y="0"/>
            <a:ext cx="28781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WINA\NGAJAR\UMA\PSIKOLOGI KONSUMEN\GAMBAR\belanja 1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1984" t="13182"/>
          <a:stretch/>
        </p:blipFill>
        <p:spPr bwMode="auto">
          <a:xfrm>
            <a:off x="2987824" y="3717032"/>
            <a:ext cx="3240360"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68253" y="786476"/>
            <a:ext cx="3856781" cy="2232248"/>
          </a:xfrm>
          <a:prstGeom prst="wedgeEllipseCallout">
            <a:avLst>
              <a:gd name="adj1" fmla="val 36639"/>
              <a:gd name="adj2" fmla="val 54234"/>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5">
                    <a:lumMod val="50000"/>
                  </a:schemeClr>
                </a:solidFill>
                <a:latin typeface="Comic Sans MS" pitchFamily="66" charset="0"/>
              </a:rPr>
              <a:t>Pria dan wanita mengolah informasi (berpikir) secara berbeda, mempercayai hal-hal yang berbeda</a:t>
            </a:r>
            <a:r>
              <a:rPr lang="id-ID" sz="1600" b="1" dirty="0" smtClean="0">
                <a:solidFill>
                  <a:schemeClr val="accent5">
                    <a:lumMod val="50000"/>
                  </a:schemeClr>
                </a:solidFill>
                <a:latin typeface="Comic Sans MS" pitchFamily="66" charset="0"/>
              </a:rPr>
              <a:t>.</a:t>
            </a:r>
            <a:endParaRPr lang="id-ID" sz="1600" b="1" dirty="0">
              <a:solidFill>
                <a:schemeClr val="accent5">
                  <a:lumMod val="50000"/>
                </a:schemeClr>
              </a:solidFill>
              <a:latin typeface="Comic Sans MS" pitchFamily="66" charset="0"/>
            </a:endParaRPr>
          </a:p>
        </p:txBody>
      </p:sp>
      <p:sp>
        <p:nvSpPr>
          <p:cNvPr id="10" name="Oval Callout 9"/>
          <p:cNvSpPr/>
          <p:nvPr/>
        </p:nvSpPr>
        <p:spPr>
          <a:xfrm>
            <a:off x="4352714" y="188640"/>
            <a:ext cx="4896449" cy="2844316"/>
          </a:xfrm>
          <a:prstGeom prst="wedgeEllipseCallout">
            <a:avLst>
              <a:gd name="adj1" fmla="val -22433"/>
              <a:gd name="adj2" fmla="val 60374"/>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smtClean="0">
                <a:solidFill>
                  <a:schemeClr val="accent5">
                    <a:lumMod val="50000"/>
                  </a:schemeClr>
                </a:solidFill>
                <a:latin typeface="Comic Sans MS" pitchFamily="66" charset="0"/>
              </a:rPr>
              <a:t>Mereka </a:t>
            </a:r>
            <a:r>
              <a:rPr lang="id-ID" sz="1400" b="1" dirty="0">
                <a:solidFill>
                  <a:schemeClr val="accent5">
                    <a:lumMod val="50000"/>
                  </a:schemeClr>
                </a:solidFill>
                <a:latin typeface="Comic Sans MS" pitchFamily="66" charset="0"/>
              </a:rPr>
              <a:t>juga memiliki persepsi, prioritas dan perilaku yang berbeda pula. Jika wanita memiliki pandangan yang “dekat dan melingkar” (</a:t>
            </a:r>
            <a:r>
              <a:rPr lang="id-ID" sz="1400" b="1" i="1" dirty="0">
                <a:solidFill>
                  <a:schemeClr val="accent5">
                    <a:lumMod val="50000"/>
                  </a:schemeClr>
                </a:solidFill>
                <a:latin typeface="Comic Sans MS" pitchFamily="66" charset="0"/>
              </a:rPr>
              <a:t>peripheral vision</a:t>
            </a:r>
            <a:r>
              <a:rPr lang="id-ID" sz="1400" b="1" dirty="0">
                <a:solidFill>
                  <a:schemeClr val="accent5">
                    <a:lumMod val="50000"/>
                  </a:schemeClr>
                </a:solidFill>
                <a:latin typeface="Comic Sans MS" pitchFamily="66" charset="0"/>
              </a:rPr>
              <a:t>) maka pria memiliki pandangan yang lebih “fokus dan jauh” (</a:t>
            </a:r>
            <a:r>
              <a:rPr lang="id-ID" sz="1400" b="1" i="1" dirty="0">
                <a:solidFill>
                  <a:schemeClr val="accent5">
                    <a:lumMod val="50000"/>
                  </a:schemeClr>
                </a:solidFill>
                <a:latin typeface="Comic Sans MS" pitchFamily="66" charset="0"/>
              </a:rPr>
              <a:t>tunnel vision</a:t>
            </a:r>
            <a:r>
              <a:rPr lang="id-ID" sz="1400" b="1" dirty="0">
                <a:solidFill>
                  <a:schemeClr val="accent5">
                    <a:lumMod val="50000"/>
                  </a:schemeClr>
                </a:solidFill>
                <a:latin typeface="Comic Sans MS" pitchFamily="66" charset="0"/>
              </a:rPr>
              <a:t>). Pria lebih sering bertindak terlebih dahulu barulah berpikir tetapi wanita berpikir terlebih dahulu kemudian </a:t>
            </a:r>
            <a:r>
              <a:rPr lang="id-ID" sz="1400" b="1" dirty="0" smtClean="0">
                <a:solidFill>
                  <a:schemeClr val="accent5">
                    <a:lumMod val="50000"/>
                  </a:schemeClr>
                </a:solidFill>
                <a:latin typeface="Comic Sans MS" pitchFamily="66" charset="0"/>
              </a:rPr>
              <a:t>bertindak</a:t>
            </a:r>
            <a:endParaRPr lang="id-ID" sz="1400" b="1" dirty="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521133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525"/>
          <a:stretch/>
        </p:blipFill>
        <p:spPr bwMode="auto">
          <a:xfrm flipH="1">
            <a:off x="0" y="0"/>
            <a:ext cx="29158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WINA\NGAJAR\UMA\PSIKOLOGI KONSUMEN\GAMBAR\belanja 1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1984" t="13182"/>
          <a:stretch/>
        </p:blipFill>
        <p:spPr bwMode="auto">
          <a:xfrm>
            <a:off x="3491880" y="2041098"/>
            <a:ext cx="3324372"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915816" y="4738090"/>
            <a:ext cx="5472608" cy="1872208"/>
          </a:xfrm>
          <a:prstGeom prst="wedgeRoundRectCallout">
            <a:avLst>
              <a:gd name="adj1" fmla="val 5464"/>
              <a:gd name="adj2" fmla="val -67207"/>
              <a:gd name="adj3" fmla="val 16667"/>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5">
                    <a:lumMod val="50000"/>
                  </a:schemeClr>
                </a:solidFill>
                <a:latin typeface="Comic Sans MS" pitchFamily="66" charset="0"/>
              </a:rPr>
              <a:t>Wanita juga dikenal memiliki indera keenam (</a:t>
            </a:r>
            <a:r>
              <a:rPr lang="id-ID" sz="1600" b="1" i="1" dirty="0">
                <a:solidFill>
                  <a:schemeClr val="accent5">
                    <a:lumMod val="50000"/>
                  </a:schemeClr>
                </a:solidFill>
                <a:latin typeface="Comic Sans MS" pitchFamily="66" charset="0"/>
              </a:rPr>
              <a:t>sixth sense</a:t>
            </a:r>
            <a:r>
              <a:rPr lang="id-ID" sz="1600" b="1" dirty="0">
                <a:solidFill>
                  <a:schemeClr val="accent5">
                    <a:lumMod val="50000"/>
                  </a:schemeClr>
                </a:solidFill>
                <a:latin typeface="Comic Sans MS" pitchFamily="66" charset="0"/>
              </a:rPr>
              <a:t>), sehingga lebih dapat merasakan apabila seseorang berbohong kepadanya. Namun tidak dengan pria. Pria tidak memiliki </a:t>
            </a:r>
            <a:r>
              <a:rPr lang="id-ID" sz="1600" b="1" i="1" dirty="0">
                <a:solidFill>
                  <a:schemeClr val="accent5">
                    <a:lumMod val="50000"/>
                  </a:schemeClr>
                </a:solidFill>
                <a:latin typeface="Comic Sans MS" pitchFamily="66" charset="0"/>
              </a:rPr>
              <a:t>lie-detector</a:t>
            </a:r>
            <a:r>
              <a:rPr lang="id-ID" sz="1600" b="1" dirty="0">
                <a:solidFill>
                  <a:schemeClr val="accent5">
                    <a:lumMod val="50000"/>
                  </a:schemeClr>
                </a:solidFill>
                <a:latin typeface="Comic Sans MS" pitchFamily="66" charset="0"/>
              </a:rPr>
              <a:t>. Sehingga pria juga sering melupakan hal-hal yang detil</a:t>
            </a:r>
            <a:r>
              <a:rPr lang="id-ID" sz="1600" b="1" dirty="0" smtClean="0">
                <a:solidFill>
                  <a:schemeClr val="accent5">
                    <a:lumMod val="50000"/>
                  </a:schemeClr>
                </a:solidFill>
                <a:latin typeface="Comic Sans MS" pitchFamily="66" charset="0"/>
              </a:rPr>
              <a:t>.</a:t>
            </a:r>
            <a:endParaRPr lang="id-ID" sz="1600" b="1" dirty="0">
              <a:solidFill>
                <a:schemeClr val="accent5">
                  <a:lumMod val="50000"/>
                </a:schemeClr>
              </a:solidFill>
              <a:latin typeface="Comic Sans MS" pitchFamily="66" charset="0"/>
            </a:endParaRPr>
          </a:p>
        </p:txBody>
      </p:sp>
      <p:sp>
        <p:nvSpPr>
          <p:cNvPr id="8" name="Rounded Rectangular Callout 7"/>
          <p:cNvSpPr/>
          <p:nvPr/>
        </p:nvSpPr>
        <p:spPr>
          <a:xfrm>
            <a:off x="1187624" y="229238"/>
            <a:ext cx="3024336" cy="1872208"/>
          </a:xfrm>
          <a:prstGeom prst="wedgeRoundRectCallout">
            <a:avLst>
              <a:gd name="adj1" fmla="val 38607"/>
              <a:gd name="adj2" fmla="val 61701"/>
              <a:gd name="adj3" fmla="val 16667"/>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5">
                    <a:lumMod val="50000"/>
                  </a:schemeClr>
                </a:solidFill>
                <a:latin typeface="Comic Sans MS" pitchFamily="66" charset="0"/>
              </a:rPr>
              <a:t>Pria sebagai seorang “pemburu” membutuhkan fokus dan pandangan yang jauh, serta mampu bertindak sebagai navigator.</a:t>
            </a:r>
          </a:p>
        </p:txBody>
      </p:sp>
      <p:sp>
        <p:nvSpPr>
          <p:cNvPr id="9" name="Rounded Rectangular Callout 8"/>
          <p:cNvSpPr/>
          <p:nvPr/>
        </p:nvSpPr>
        <p:spPr>
          <a:xfrm>
            <a:off x="5654329" y="338747"/>
            <a:ext cx="3024336" cy="1872208"/>
          </a:xfrm>
          <a:prstGeom prst="wedgeRoundRectCallout">
            <a:avLst>
              <a:gd name="adj1" fmla="val -39706"/>
              <a:gd name="adj2" fmla="val 64103"/>
              <a:gd name="adj3" fmla="val 16667"/>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5">
                    <a:lumMod val="50000"/>
                  </a:schemeClr>
                </a:solidFill>
                <a:latin typeface="Comic Sans MS" pitchFamily="66" charset="0"/>
              </a:rPr>
              <a:t>Sedangkan wanita merasa nyaman berada di dalam atau di sekitar tempat tinggalnya, membangun hubungan dengan orang lain, baik orang dewasa maupun anak-anak.</a:t>
            </a:r>
          </a:p>
        </p:txBody>
      </p:sp>
    </p:spTree>
    <p:extLst>
      <p:ext uri="{BB962C8B-B14F-4D97-AF65-F5344CB8AC3E}">
        <p14:creationId xmlns:p14="http://schemas.microsoft.com/office/powerpoint/2010/main" val="565760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WINA\NGAJAR\UMA\PSIKOLOGI KONSUMEN\GAMBAR\belanja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355945"/>
            <a:ext cx="3312368" cy="31821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3707904" y="264494"/>
            <a:ext cx="3924436" cy="2076390"/>
          </a:xfrm>
          <a:prstGeom prst="wedgeEllipseCallout">
            <a:avLst>
              <a:gd name="adj1" fmla="val -37258"/>
              <a:gd name="adj2" fmla="val 52393"/>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accent5">
                    <a:lumMod val="50000"/>
                  </a:schemeClr>
                </a:solidFill>
                <a:latin typeface="Comic Sans MS" pitchFamily="66" charset="0"/>
              </a:rPr>
              <a:t>Wanita lebih tertarik pada warna dan bentuk bukan pada hal teknis dan </a:t>
            </a:r>
            <a:r>
              <a:rPr lang="id-ID" b="1" dirty="0" smtClean="0">
                <a:solidFill>
                  <a:schemeClr val="accent5">
                    <a:lumMod val="50000"/>
                  </a:schemeClr>
                </a:solidFill>
                <a:latin typeface="Comic Sans MS" pitchFamily="66" charset="0"/>
              </a:rPr>
              <a:t>kegunaanya</a:t>
            </a:r>
            <a:endParaRPr lang="en-US" sz="1050" b="1" dirty="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2158176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755576" y="529976"/>
            <a:ext cx="2803644" cy="1646308"/>
          </a:xfrm>
          <a:prstGeom prst="wedgeEllipseCallout">
            <a:avLst>
              <a:gd name="adj1" fmla="val 38754"/>
              <a:gd name="adj2" fmla="val 45174"/>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FF0000"/>
              </a:buClr>
            </a:pPr>
            <a:r>
              <a:rPr lang="id-ID" b="1" dirty="0">
                <a:solidFill>
                  <a:schemeClr val="accent5">
                    <a:lumMod val="50000"/>
                  </a:schemeClr>
                </a:solidFill>
                <a:latin typeface="Comic Sans MS" pitchFamily="66" charset="0"/>
              </a:rPr>
              <a:t>Wanita tidak mudah terbawa arus bujukan penjual</a:t>
            </a:r>
            <a:endParaRPr lang="en-US" b="1" dirty="0">
              <a:solidFill>
                <a:schemeClr val="accent5">
                  <a:lumMod val="50000"/>
                </a:schemeClr>
              </a:solidFill>
              <a:latin typeface="Comic Sans MS" pitchFamily="66" charset="0"/>
            </a:endParaRPr>
          </a:p>
        </p:txBody>
      </p:sp>
      <p:pic>
        <p:nvPicPr>
          <p:cNvPr id="3" name="Picture 2" descr="D:\WINA\NGAJAR\UMA\PSIKOLOGI KONSUMEN\GAMBAR\belanja 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248292"/>
            <a:ext cx="2664296" cy="355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81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1331640" y="4077072"/>
            <a:ext cx="3312368" cy="1646308"/>
          </a:xfrm>
          <a:prstGeom prst="wedgeEllipseCallout">
            <a:avLst>
              <a:gd name="adj1" fmla="val 18389"/>
              <a:gd name="adj2" fmla="val -63179"/>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chemeClr val="accent5">
                    <a:lumMod val="50000"/>
                  </a:schemeClr>
                </a:solidFill>
                <a:latin typeface="Comic Sans MS" pitchFamily="66" charset="0"/>
              </a:rPr>
              <a:t>Wanita lebih </a:t>
            </a:r>
            <a:r>
              <a:rPr lang="id-ID" b="1" dirty="0">
                <a:solidFill>
                  <a:schemeClr val="accent5">
                    <a:lumMod val="50000"/>
                  </a:schemeClr>
                </a:solidFill>
                <a:latin typeface="Comic Sans MS" pitchFamily="66" charset="0"/>
              </a:rPr>
              <a:t>sering melakukan </a:t>
            </a:r>
            <a:r>
              <a:rPr lang="id-ID" b="1" i="1" dirty="0">
                <a:solidFill>
                  <a:schemeClr val="accent5">
                    <a:lumMod val="50000"/>
                  </a:schemeClr>
                </a:solidFill>
                <a:latin typeface="Comic Sans MS" pitchFamily="66" charset="0"/>
              </a:rPr>
              <a:t>impulsive buying</a:t>
            </a:r>
            <a:endParaRPr lang="id-ID" b="1" dirty="0">
              <a:solidFill>
                <a:schemeClr val="accent5">
                  <a:lumMod val="50000"/>
                </a:schemeClr>
              </a:solidFill>
              <a:latin typeface="Comic Sans MS" pitchFamily="66" charset="0"/>
            </a:endParaRPr>
          </a:p>
        </p:txBody>
      </p:sp>
      <p:pic>
        <p:nvPicPr>
          <p:cNvPr id="4099" name="Picture 3" descr="D:\WINA\NGAJAR\UMA\PSIKOLOGI KONSUMEN\GAMBAR\belanja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459" y="923156"/>
            <a:ext cx="20669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WINA\NGAJAR\UMA\PSIKOLOGI KONSUMEN\GAMBAR\belanja 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332" y="203038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WINA\NGAJAR\UMA\PSIKOLOGI KONSUMEN\GAMBAR\Belanja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923156"/>
            <a:ext cx="3234796"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08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WINA\NGAJAR\UMA\PSIKOLOGI KONSUMEN\GAMBAR\belanja 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700808"/>
            <a:ext cx="335447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WINA\NGAJAR\UMA\PSIKOLOGI KONSUMEN\GAMBAR\belanja 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429000"/>
            <a:ext cx="3986157"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539552" y="630564"/>
            <a:ext cx="3312368" cy="1646308"/>
          </a:xfrm>
          <a:prstGeom prst="wedgeEllipseCallout">
            <a:avLst>
              <a:gd name="adj1" fmla="val 43279"/>
              <a:gd name="adj2" fmla="val 52459"/>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accent5">
                    <a:lumMod val="50000"/>
                  </a:schemeClr>
                </a:solidFill>
                <a:latin typeface="Comic Sans MS" pitchFamily="66" charset="0"/>
              </a:rPr>
              <a:t>Senang melakukan </a:t>
            </a:r>
            <a:r>
              <a:rPr lang="id-ID" b="1" i="1" dirty="0">
                <a:solidFill>
                  <a:schemeClr val="accent5">
                    <a:lumMod val="50000"/>
                  </a:schemeClr>
                </a:solidFill>
                <a:latin typeface="Comic Sans MS" pitchFamily="66" charset="0"/>
              </a:rPr>
              <a:t>window shopping</a:t>
            </a:r>
            <a:r>
              <a:rPr lang="id-ID" b="1" dirty="0">
                <a:solidFill>
                  <a:schemeClr val="accent5">
                    <a:lumMod val="50000"/>
                  </a:schemeClr>
                </a:solidFill>
                <a:latin typeface="Comic Sans MS" pitchFamily="66" charset="0"/>
              </a:rPr>
              <a:t> (melihat-lihat saja tapi tidak membeli)</a:t>
            </a:r>
          </a:p>
        </p:txBody>
      </p:sp>
    </p:spTree>
    <p:extLst>
      <p:ext uri="{BB962C8B-B14F-4D97-AF65-F5344CB8AC3E}">
        <p14:creationId xmlns:p14="http://schemas.microsoft.com/office/powerpoint/2010/main" val="2200302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INA\NGAJAR\UMA\TEMPLATE PPT\Cherryblossom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56"/>
          <a:stretch/>
        </p:blipFill>
        <p:spPr bwMode="auto">
          <a:xfrm>
            <a:off x="6241334" y="0"/>
            <a:ext cx="29026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WINA\NGAJAR\UMA\PSIKOLOGI KONSUMEN\GAMBAR\belanja 2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9075" y="2564904"/>
            <a:ext cx="5411117" cy="304036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4427984" y="332656"/>
            <a:ext cx="3312368" cy="1646308"/>
          </a:xfrm>
          <a:prstGeom prst="wedgeEllipseCallout">
            <a:avLst>
              <a:gd name="adj1" fmla="val -36370"/>
              <a:gd name="adj2" fmla="val 57012"/>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accent5">
                    <a:lumMod val="50000"/>
                  </a:schemeClr>
                </a:solidFill>
                <a:latin typeface="Comic Sans MS" pitchFamily="66" charset="0"/>
              </a:rPr>
              <a:t>Wanita cepat merasakan suasana toko</a:t>
            </a:r>
            <a:endParaRPr lang="id-ID" b="1" dirty="0">
              <a:solidFill>
                <a:schemeClr val="accent5">
                  <a:lumMod val="50000"/>
                </a:schemeClr>
              </a:solidFill>
              <a:latin typeface="Comic Sans MS" pitchFamily="66" charset="0"/>
            </a:endParaRPr>
          </a:p>
        </p:txBody>
      </p:sp>
    </p:spTree>
    <p:extLst>
      <p:ext uri="{BB962C8B-B14F-4D97-AF65-F5344CB8AC3E}">
        <p14:creationId xmlns:p14="http://schemas.microsoft.com/office/powerpoint/2010/main" val="3130798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922</Words>
  <Application>Microsoft Office PowerPoint</Application>
  <PresentationFormat>On-screen Show (4:3)</PresentationFormat>
  <Paragraphs>58</Paragraphs>
  <Slides>18</Slides>
  <Notes>13</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Perilaku konsumen Wanita, Kawula Muda dan Netizen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TeŞekkŰr Ederim</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232</cp:revision>
  <dcterms:created xsi:type="dcterms:W3CDTF">2020-04-08T00:35:04Z</dcterms:created>
  <dcterms:modified xsi:type="dcterms:W3CDTF">2020-04-11T04:55:40Z</dcterms:modified>
</cp:coreProperties>
</file>